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DDDDDD"/>
    <a:srgbClr val="8A45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0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4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7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9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1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6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1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1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8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0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vexillographia.ru/memory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flag.kremlin.ru/fla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rr.prlib.ru/viewvideo.aspx?id_node=n49549969&amp;id_group=16683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rrr.prlib.ru/viewvideo.aspx?id_node=n50035442&amp;id_group=16706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rrr.prlib.ru/viewvideo.aspx?id_node=n62186658&amp;id_group=16770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>
            <a:extLst>
              <a:ext uri="{FF2B5EF4-FFF2-40B4-BE49-F238E27FC236}">
                <a16:creationId xmlns:a16="http://schemas.microsoft.com/office/drawing/2014/main" xmlns="" id="{D02D5432-FE98-49DE-A615-42AF058E6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8" t="5614" r="6211" b="12141"/>
          <a:stretch/>
        </p:blipFill>
        <p:spPr>
          <a:xfrm>
            <a:off x="1985907" y="3824690"/>
            <a:ext cx="5059872" cy="2251644"/>
          </a:xfrm>
          <a:prstGeom prst="rect">
            <a:avLst/>
          </a:prstGeom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92133" y="2417242"/>
            <a:ext cx="8682445" cy="914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Представляем </a:t>
            </a:r>
            <a:r>
              <a:rPr lang="ru-RU" sz="2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документы из 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электронной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Президетской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библиотеки имени </a:t>
            </a:r>
            <a:r>
              <a:rPr lang="ru-RU" sz="2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Б.Н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. Ельцина </a:t>
            </a:r>
            <a:endParaRPr lang="ru-RU" sz="2400" b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к 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Дню Государственного флага Российской Федерации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A71DC76-FFDB-4A6D-88C4-B774F71213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77" t="8313" r="34643" b="74025"/>
          <a:stretch/>
        </p:blipFill>
        <p:spPr>
          <a:xfrm>
            <a:off x="0" y="0"/>
            <a:ext cx="9127672" cy="236901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12274" y="-1"/>
            <a:ext cx="5582194" cy="10211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8A4500"/>
                </a:solidFill>
                <a:latin typeface="Book Antiqua" panose="02040602050305030304" pitchFamily="18" charset="0"/>
              </a:rPr>
              <a:t>Удаленный читальный зал </a:t>
            </a:r>
            <a:br>
              <a:rPr lang="ru-RU" sz="2400" dirty="0">
                <a:solidFill>
                  <a:srgbClr val="8A4500"/>
                </a:solidFill>
                <a:latin typeface="Book Antiqua" panose="02040602050305030304" pitchFamily="18" charset="0"/>
              </a:rPr>
            </a:br>
            <a:r>
              <a:rPr lang="ru-RU" sz="2400" dirty="0">
                <a:solidFill>
                  <a:srgbClr val="8A4500"/>
                </a:solidFill>
                <a:latin typeface="Book Antiqua" panose="02040602050305030304" pitchFamily="18" charset="0"/>
              </a:rPr>
              <a:t>Центральная библиотека </a:t>
            </a:r>
            <a:br>
              <a:rPr lang="ru-RU" sz="2400" dirty="0">
                <a:solidFill>
                  <a:srgbClr val="8A4500"/>
                </a:solidFill>
                <a:latin typeface="Book Antiqua" panose="02040602050305030304" pitchFamily="18" charset="0"/>
              </a:rPr>
            </a:br>
            <a:r>
              <a:rPr lang="ru-RU" sz="2400" dirty="0">
                <a:solidFill>
                  <a:srgbClr val="8A4500"/>
                </a:solidFill>
                <a:latin typeface="Book Antiqua" panose="02040602050305030304" pitchFamily="18" charset="0"/>
              </a:rPr>
              <a:t>МБКПУ «Печенгское МБО»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664823" cy="17754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7551DD-00AA-4657-A3D3-D5069A1C72DC}"/>
              </a:ext>
            </a:extLst>
          </p:cNvPr>
          <p:cNvSpPr txBox="1"/>
          <p:nvPr/>
        </p:nvSpPr>
        <p:spPr>
          <a:xfrm>
            <a:off x="461555" y="6076334"/>
            <a:ext cx="8475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ru-RU" sz="1800" b="1" i="0" kern="1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Доступно в удаленном читальном зале Президентской библиотеки -  Гвардейский пр., 33, п. Никель</a:t>
            </a:r>
            <a:endParaRPr lang="ru-RU" dirty="0">
              <a:solidFill>
                <a:srgbClr val="002060"/>
              </a:solidFill>
              <a:effectLst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2060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02" y="3868711"/>
            <a:ext cx="2943498" cy="220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3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636">
        <p:split orient="vert"/>
      </p:transition>
    </mc:Choice>
    <mc:Fallback>
      <p:transition spd="slow" advClick="0" advTm="763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0A1172-6C50-4323-BF2D-FEA2DA6FF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60" y="224323"/>
            <a:ext cx="12086566" cy="1297858"/>
          </a:xfrm>
        </p:spPr>
        <p:txBody>
          <a:bodyPr>
            <a:noAutofit/>
          </a:bodyPr>
          <a:lstStyle/>
          <a:p>
            <a:r>
              <a:rPr lang="ru-RU" sz="2400" b="0" i="0" dirty="0">
                <a:solidFill>
                  <a:srgbClr val="993300"/>
                </a:solidFill>
                <a:effectLst/>
                <a:latin typeface="Book Antiqua" panose="02040602050305030304" pitchFamily="18" charset="0"/>
              </a:rPr>
              <a:t>Воронец, Евстафий Николаевич (1846-1903)</a:t>
            </a:r>
            <a:r>
              <a:rPr lang="ru-RU" sz="2400" dirty="0">
                <a:solidFill>
                  <a:srgbClr val="993300"/>
                </a:solidFill>
                <a:latin typeface="Book Antiqua" panose="02040602050305030304" pitchFamily="18" charset="0"/>
              </a:rPr>
              <a:t/>
            </a:r>
            <a:br>
              <a:rPr lang="ru-RU" sz="2400" dirty="0">
                <a:solidFill>
                  <a:srgbClr val="993300"/>
                </a:solidFill>
                <a:latin typeface="Book Antiqua" panose="02040602050305030304" pitchFamily="18" charset="0"/>
              </a:rPr>
            </a:br>
            <a:r>
              <a:rPr lang="ru-RU" sz="2400" b="0" i="0" dirty="0">
                <a:solidFill>
                  <a:srgbClr val="993300"/>
                </a:solidFill>
                <a:effectLst/>
                <a:latin typeface="Book Antiqua" panose="02040602050305030304" pitchFamily="18" charset="0"/>
              </a:rPr>
              <a:t>Какие цвета установлены историей и русскими законами для отличительно русского всесословного и государственного флага?</a:t>
            </a:r>
            <a:r>
              <a:rPr lang="ru-RU" sz="2400" dirty="0">
                <a:solidFill>
                  <a:srgbClr val="993300"/>
                </a:solidFill>
                <a:latin typeface="Book Antiqua" panose="02040602050305030304" pitchFamily="18" charset="0"/>
              </a:rPr>
              <a:t/>
            </a:r>
            <a:br>
              <a:rPr lang="ru-RU" sz="2400" dirty="0">
                <a:solidFill>
                  <a:srgbClr val="993300"/>
                </a:solidFill>
                <a:latin typeface="Book Antiqua" panose="02040602050305030304" pitchFamily="18" charset="0"/>
              </a:rPr>
            </a:br>
            <a:r>
              <a:rPr lang="ru-RU" sz="2400" b="0" i="0" dirty="0">
                <a:solidFill>
                  <a:srgbClr val="993300"/>
                </a:solidFill>
                <a:effectLst/>
                <a:latin typeface="Book Antiqua" panose="02040602050305030304" pitchFamily="18" charset="0"/>
              </a:rPr>
              <a:t>Харьков, 1892</a:t>
            </a:r>
            <a:endParaRPr lang="ru-RU" sz="2400" dirty="0">
              <a:solidFill>
                <a:srgbClr val="99330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6EC9FCD-11F8-414B-9F1B-B93EEBABDD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428978"/>
              </p:ext>
            </p:extLst>
          </p:nvPr>
        </p:nvGraphicFramePr>
        <p:xfrm>
          <a:off x="4745165" y="1907932"/>
          <a:ext cx="6843252" cy="4122420"/>
        </p:xfrm>
        <a:graphic>
          <a:graphicData uri="http://schemas.openxmlformats.org/drawingml/2006/table">
            <a:tbl>
              <a:tblPr/>
              <a:tblGrid>
                <a:gridCol w="6843252">
                  <a:extLst>
                    <a:ext uri="{9D8B030D-6E8A-4147-A177-3AD203B41FA5}">
                      <a16:colId xmlns:a16="http://schemas.microsoft.com/office/drawing/2014/main" xmlns="" val="790724304"/>
                    </a:ext>
                  </a:extLst>
                </a:gridCol>
              </a:tblGrid>
              <a:tr h="1732507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dirty="0">
                          <a:effectLst/>
                          <a:latin typeface="Book Antiqua" panose="02040602050305030304" pitchFamily="18" charset="0"/>
                        </a:rPr>
                        <a:t>  </a:t>
                      </a:r>
                      <a:r>
                        <a:rPr lang="ru-RU" sz="2400" b="1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Воронец, Евстафий Николаевич (1846-1903).</a:t>
                      </a:r>
                    </a:p>
                    <a:p>
                      <a:pPr algn="l" fontAlgn="t"/>
                      <a:r>
                        <a:rPr lang="ru-RU" sz="2400" dirty="0">
                          <a:effectLst/>
                          <a:latin typeface="Book Antiqua" panose="02040602050305030304" pitchFamily="18" charset="0"/>
                        </a:rPr>
                        <a:t>Какие цвета установлены историей и русскими законами для отличительно русского всесословного и государственного флага? : Историко-юридическое исследование действительного члена общества любителей духовного просвещения Е. Н. Воронца. - Харьков : </a:t>
                      </a:r>
                      <a:r>
                        <a:rPr lang="ru-RU" sz="2400" dirty="0" err="1">
                          <a:effectLst/>
                          <a:latin typeface="Book Antiqua" panose="02040602050305030304" pitchFamily="18" charset="0"/>
                        </a:rPr>
                        <a:t>Типо</a:t>
                      </a:r>
                      <a:r>
                        <a:rPr lang="ru-RU" sz="2400" dirty="0">
                          <a:effectLst/>
                          <a:latin typeface="Book Antiqua" panose="02040602050305030304" pitchFamily="18" charset="0"/>
                        </a:rPr>
                        <a:t>-лит. М. Гордона, 1892. -28 с., 1 ил. ; 30 см. - .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1326644"/>
                  </a:ext>
                </a:extLst>
              </a:tr>
              <a:tr h="367731"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1937817"/>
                  </a:ext>
                </a:extLst>
              </a:tr>
              <a:tr h="363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39172725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B3D3155-1F90-4E5A-BCBF-1E03AA03C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7C7661-864C-4921-9F84-3C8CE98DA659}"/>
              </a:ext>
            </a:extLst>
          </p:cNvPr>
          <p:cNvSpPr txBox="1"/>
          <p:nvPr/>
        </p:nvSpPr>
        <p:spPr>
          <a:xfrm>
            <a:off x="8931796" y="5389581"/>
            <a:ext cx="2172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ББК 67.400.581-1</a:t>
            </a:r>
            <a:r>
              <a:rPr lang="ru-RU" dirty="0"/>
              <a:t/>
            </a:r>
            <a:br>
              <a:rPr lang="ru-RU" dirty="0"/>
            </a:b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ББК 63.3(2)522-33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035A200-E5A0-4CA2-B4A8-1287817B0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60" y="1937599"/>
            <a:ext cx="4418505" cy="36133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364" y="61184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Доступно в удаленном читальном зале Президентской библиотеки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2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605">
        <p:circle/>
      </p:transition>
    </mc:Choice>
    <mc:Fallback>
      <p:transition spd="slow" advClick="0" advTm="860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55990D-D596-474D-AC7D-2AA8D8D3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28" y="0"/>
            <a:ext cx="11545791" cy="1094026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993300"/>
                </a:solidFill>
                <a:effectLst/>
                <a:latin typeface="Times New Roman" panose="02020603050405020304" pitchFamily="18" charset="0"/>
              </a:rPr>
              <a:t>Воронец, Евстафий Николаевич (1846-1903) - </a:t>
            </a:r>
            <a:br>
              <a:rPr lang="ru-RU" sz="3200" b="1" i="0" dirty="0">
                <a:solidFill>
                  <a:srgbClr val="9933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3200" b="1" i="0" dirty="0">
                <a:solidFill>
                  <a:srgbClr val="993300"/>
                </a:solidFill>
                <a:effectLst/>
                <a:latin typeface="Times New Roman" panose="02020603050405020304" pitchFamily="18" charset="0"/>
              </a:rPr>
              <a:t>                                            отечественный </a:t>
            </a:r>
            <a:r>
              <a:rPr lang="ru-RU" sz="3200" b="1" i="0" dirty="0" err="1">
                <a:solidFill>
                  <a:srgbClr val="993300"/>
                </a:solidFill>
                <a:effectLst/>
                <a:latin typeface="Times New Roman" panose="02020603050405020304" pitchFamily="18" charset="0"/>
              </a:rPr>
              <a:t>флаговед</a:t>
            </a:r>
            <a:endParaRPr lang="ru-RU" sz="3200" dirty="0">
              <a:solidFill>
                <a:srgbClr val="9933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E85A07-7743-4A09-9D09-5FB9A4BFC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Воронец Евстафий Николаевич (1846-1903)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Потомственный дворянин. Опубликовал ряд статей, поддерживающих черно-желто-белый флаг в качестве национального ("Как произошли и что означают черный, желтый и белый цвета русской государственной символизации", Харьков : Тип. "Мирный труд", 1912; "Какие цвета установлены историей и русскими законами для отличительно русского всесословного и государственного флага? : Харьков :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типо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-лит. М. Гордона, 1892 г.; "Четырехсотлетие Российского Государственного герба / [соч. чл. О-ва ревнителей рус.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историч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просвещения в память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имп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Александра III Е. Н. Воронца] ; Харьков : Тип. "Южного Края", 1898 г.)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7B386E-A6C8-4009-98C8-502644E7B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80" y="745386"/>
            <a:ext cx="2408903" cy="301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0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8199">
        <p:circle/>
      </p:transition>
    </mc:Choice>
    <mc:Fallback>
      <p:transition spd="slow" advClick="0" advTm="819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37A3C7-1B8C-4B7A-AC9F-70FEA119B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72" y="205062"/>
            <a:ext cx="7914443" cy="23303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Book Antiqua" panose="02040602050305030304" pitchFamily="18" charset="0"/>
              </a:rPr>
              <a:t>Спасибо за внимание!</a:t>
            </a:r>
            <a:br>
              <a:rPr lang="ru-RU" dirty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ru-RU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Приглашаем в удалённый читальный зал Президентской библиотеки им. Б.Н. Ельцина в центральную библиотеку Никеля по адресу: Гвардейский пр., 33</a:t>
            </a:r>
            <a:endParaRPr lang="ru-RU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A42336-E76E-4C97-AB1C-2630CC3E4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777" y="2914134"/>
            <a:ext cx="7315200" cy="2820050"/>
          </a:xfrm>
        </p:spPr>
        <p:txBody>
          <a:bodyPr>
            <a:normAutofit/>
          </a:bodyPr>
          <a:lstStyle/>
          <a:p>
            <a:r>
              <a:rPr lang="ru-RU" dirty="0"/>
              <a:t>Использованы материалы сайтов:</a:t>
            </a:r>
          </a:p>
          <a:p>
            <a:r>
              <a:rPr lang="en-US" dirty="0"/>
              <a:t>http://rrr.prlib.ru</a:t>
            </a:r>
            <a:endParaRPr lang="ru-RU" dirty="0"/>
          </a:p>
          <a:p>
            <a:r>
              <a:rPr lang="en-US" dirty="0"/>
              <a:t>http://rrr.prlib.ru/search.aspx?search=%d1%84%d0%bb%d0%b0%d0%b3#</a:t>
            </a:r>
            <a:endParaRPr lang="ru-RU" dirty="0"/>
          </a:p>
          <a:p>
            <a:r>
              <a:rPr lang="en-US" dirty="0"/>
              <a:t>http://rrr.prlib.ru/viewvideo.aspx?id_node=n62186658&amp;id_group=167709</a:t>
            </a:r>
            <a:endParaRPr lang="ru-RU" dirty="0"/>
          </a:p>
          <a:p>
            <a:r>
              <a:rPr lang="en-US" dirty="0">
                <a:hlinkClick r:id="rId2"/>
              </a:rPr>
              <a:t>http://www.vexillographia.ru/memory.htm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F8EE25-1DE2-4896-957D-14975584D5FC}"/>
              </a:ext>
            </a:extLst>
          </p:cNvPr>
          <p:cNvSpPr txBox="1"/>
          <p:nvPr/>
        </p:nvSpPr>
        <p:spPr>
          <a:xfrm>
            <a:off x="468262" y="5718645"/>
            <a:ext cx="2643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Book Antiqua" panose="02040602050305030304" pitchFamily="18" charset="0"/>
              </a:rPr>
              <a:t>Август 2021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4784"/>
            <a:ext cx="3491345" cy="26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4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748">
        <p14:doors dir="vert"/>
      </p:transition>
    </mc:Choice>
    <mc:Fallback>
      <p:transition spd="slow" advClick="0" advTm="47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5EFBF-330C-4091-8847-BE7E24DC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09" y="0"/>
            <a:ext cx="10100449" cy="806562"/>
          </a:xfrm>
        </p:spPr>
        <p:txBody>
          <a:bodyPr/>
          <a:lstStyle/>
          <a:p>
            <a:r>
              <a:rPr lang="ru-RU" b="0" i="0" dirty="0">
                <a:solidFill>
                  <a:srgbClr val="993300"/>
                </a:solidFill>
                <a:effectLst/>
                <a:latin typeface="Times New Roman" panose="02020603050405020304" pitchFamily="18" charset="0"/>
              </a:rPr>
              <a:t> Государственный флаг Российской Федерации </a:t>
            </a:r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DF45B8-DCA6-4AF8-B7C7-A197B8720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816" y="701875"/>
            <a:ext cx="7315200" cy="5120640"/>
          </a:xfrm>
        </p:spPr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 Государственный флаг Российской Федерации [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Изоматериал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] : рисунок. - 2000. -1 л. :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.. - (Государственные символы Российской Федерации). -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Государственный флаг Российской Федерации установлен Федеральным конституционным законом от 25 декабря 2000 года № 1-ФКЗ "О Государственном флаге Российской Федерации".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Президент России. 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hlinkClick r:id="rId2"/>
              </a:rPr>
              <a:t>http://flag.kremlin.ru/flag/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Государственный флаг Российской Федерации является официальным государственным символом Российской Федерации. Государственный флаг Российской Федерации представляет собой прямоугольное полотнище из трех равновеликих горизонтальных полос: верхней - белого, средней - синего и нижней - красного цвета. Отношение ширины флага к его длине 2:3 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654E1D-9BF1-457C-9F12-FAC27D4B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097" y="5373834"/>
            <a:ext cx="1213148" cy="9658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C50D6B-0EC8-4C18-BB2B-F20B9E940962}"/>
              </a:ext>
            </a:extLst>
          </p:cNvPr>
          <p:cNvSpPr txBox="1"/>
          <p:nvPr/>
        </p:nvSpPr>
        <p:spPr>
          <a:xfrm>
            <a:off x="0" y="6339724"/>
            <a:ext cx="3426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ББК 67.400.581я61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13" y="1134834"/>
            <a:ext cx="3445329" cy="2583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9" y="3571875"/>
            <a:ext cx="3439885" cy="21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5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196">
        <p:split orient="vert"/>
      </p:transition>
    </mc:Choice>
    <mc:Fallback>
      <p:transition spd="slow" advClick="0" advTm="1119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Распечатать карточку">
            <a:extLst>
              <a:ext uri="{FF2B5EF4-FFF2-40B4-BE49-F238E27FC236}">
                <a16:creationId xmlns:a16="http://schemas.microsoft.com/office/drawing/2014/main" xmlns="" id="{CAEB698A-AAC2-4783-B34A-EA6C9B86491B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12064181" cy="75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993300"/>
                </a:solidFill>
                <a:effectLst/>
                <a:latin typeface="Book Antiqua" panose="02040602050305030304" pitchFamily="18" charset="0"/>
              </a:rPr>
              <a:t>Государственный флаг России : [</a:t>
            </a:r>
            <a:r>
              <a:rPr lang="ru-RU" sz="3600" dirty="0" err="1">
                <a:solidFill>
                  <a:srgbClr val="993300"/>
                </a:solidFill>
                <a:effectLst/>
                <a:latin typeface="Book Antiqua" panose="02040602050305030304" pitchFamily="18" charset="0"/>
              </a:rPr>
              <a:t>видеолекция</a:t>
            </a:r>
            <a:r>
              <a:rPr lang="ru-RU" sz="3600" dirty="0">
                <a:solidFill>
                  <a:srgbClr val="993300"/>
                </a:solidFill>
                <a:effectLst/>
                <a:latin typeface="Book Antiqua" panose="02040602050305030304" pitchFamily="18" charset="0"/>
              </a:rPr>
              <a:t>]</a:t>
            </a:r>
            <a:r>
              <a:rPr lang="en-US" sz="3600" dirty="0">
                <a:solidFill>
                  <a:srgbClr val="9933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US" sz="2200" dirty="0">
                <a:solidFill>
                  <a:srgbClr val="993300"/>
                </a:solidFill>
                <a:effectLst/>
                <a:latin typeface="Book Antiqua" panose="02040602050305030304" pitchFamily="18" charset="0"/>
              </a:rPr>
              <a:t>http://rrr.prlib.ru/viewvideo.aspx?id_node=n49549969&amp;id_group=166836 </a:t>
            </a:r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A57FFA-D886-4A5E-9BE2-E149FCEC9168}"/>
              </a:ext>
            </a:extLst>
          </p:cNvPr>
          <p:cNvSpPr txBox="1"/>
          <p:nvPr/>
        </p:nvSpPr>
        <p:spPr>
          <a:xfrm>
            <a:off x="132735" y="1224116"/>
            <a:ext cx="11695471" cy="5570756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Калашников, Глеб Вадимович (кандидат исторических наук; 1973-).</a:t>
            </a:r>
            <a:r>
              <a:rPr lang="en-US" sz="2000" b="1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20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Государственный флаг России : [</a:t>
            </a:r>
            <a:r>
              <a:rPr lang="ru-RU" sz="20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видеолекция</a:t>
            </a:r>
            <a:r>
              <a:rPr lang="ru-RU" sz="20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] / Калашников Глеб Вадимович, кандидат исторических наук, ответственный секретарь Геральдического Совета при Президенте Российской Федерации ; Президентская библиотека, [Отдел образовательных программ]. - Электронные данные (1 видеофайл). -Санкт-Петербург : Президентская библиотека, 2014. - (</a:t>
            </a:r>
            <a:r>
              <a:rPr lang="ru-RU" sz="20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Видеолекторий</a:t>
            </a:r>
            <a:r>
              <a:rPr lang="ru-RU" sz="20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"Знание о России". Российская государственная геральдика). -</a:t>
            </a:r>
            <a:br>
              <a:rPr lang="ru-RU" sz="20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ru-RU" sz="20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Систем. требования: ПК 1 ГГц или выше ; ОЗУ 512 МБ или выше ; ОС Windows ; Windows Media Player ; видеоадаптер ; </a:t>
            </a:r>
            <a:r>
              <a:rPr lang="ru-RU" sz="2000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зв</a:t>
            </a:r>
            <a:r>
              <a:rPr lang="ru-RU" sz="20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. карта.</a:t>
            </a:r>
            <a:br>
              <a:rPr lang="ru-RU" sz="20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Продолжительность: 40 мин 51 с.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Цв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.,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зв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Заглавие из сопроводительного документа.</a:t>
            </a:r>
            <a:endParaRPr lang="en-US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Видеолекция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представлена в рамках просветительского проекта </a:t>
            </a:r>
            <a:endParaRPr lang="en-US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Президентской библиотеки им. Б. Н. Ельцина </a:t>
            </a:r>
            <a:endParaRPr lang="en-US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Видеолекторий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"Знание о России".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Мультимедийное электронное издание.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Копирование пользователями не разрешается.</a:t>
            </a:r>
            <a:endParaRPr lang="en-US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18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Источник электронной копии: ПБ</a:t>
            </a:r>
            <a:br>
              <a:rPr lang="ru-RU" sz="18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ru-RU" sz="18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Место хранения оригинала: ПБ</a:t>
            </a:r>
            <a:endParaRPr lang="ru-RU" sz="2000" dirty="0">
              <a:effectLst/>
              <a:latin typeface="Book Antiqua" panose="02040602050305030304" pitchFamily="18" charset="0"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ru-RU" sz="2000" dirty="0">
              <a:effectLst/>
              <a:latin typeface="Book Antiqua" panose="02040602050305030304" pitchFamily="18" charset="0"/>
            </a:endParaRPr>
          </a:p>
        </p:txBody>
      </p:sp>
      <p:pic>
        <p:nvPicPr>
          <p:cNvPr id="4" name="Объект 3">
            <a:hlinkClick r:id="rId2"/>
            <a:extLst>
              <a:ext uri="{FF2B5EF4-FFF2-40B4-BE49-F238E27FC236}">
                <a16:creationId xmlns:a16="http://schemas.microsoft.com/office/drawing/2014/main" xmlns="" id="{8811B7A6-C647-4F9A-8C56-154CB05EF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397" t="5735" r="7522" b="10395"/>
          <a:stretch/>
        </p:blipFill>
        <p:spPr>
          <a:xfrm>
            <a:off x="7678994" y="3598605"/>
            <a:ext cx="4513006" cy="25024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0D3747D-220D-4621-A19C-965E32EB1A20}"/>
              </a:ext>
            </a:extLst>
          </p:cNvPr>
          <p:cNvSpPr txBox="1"/>
          <p:nvPr/>
        </p:nvSpPr>
        <p:spPr>
          <a:xfrm>
            <a:off x="9569245" y="6388360"/>
            <a:ext cx="2258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ББК 63.215(2)-1я04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943">
        <p:circle/>
      </p:transition>
    </mc:Choice>
    <mc:Fallback>
      <p:transition spd="slow" advClick="0" advTm="1094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5011E5-0C40-445F-84EB-50C5543F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188"/>
            <a:ext cx="11813458" cy="194009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b="0" i="0" dirty="0">
                <a:solidFill>
                  <a:srgbClr val="993300"/>
                </a:solidFill>
                <a:effectLst/>
                <a:latin typeface="Book Antiqua" panose="02040602050305030304" pitchFamily="18" charset="0"/>
              </a:rPr>
              <a:t>Медведев, Павел (кинорежиссер; 1963-)</a:t>
            </a:r>
            <a:r>
              <a:rPr lang="ru-RU" sz="3100" dirty="0">
                <a:solidFill>
                  <a:srgbClr val="993300"/>
                </a:solidFill>
                <a:latin typeface="Book Antiqua" panose="02040602050305030304" pitchFamily="18" charset="0"/>
              </a:rPr>
              <a:t/>
            </a:r>
            <a:br>
              <a:rPr lang="ru-RU" sz="3100" dirty="0">
                <a:solidFill>
                  <a:srgbClr val="993300"/>
                </a:solidFill>
                <a:latin typeface="Book Antiqua" panose="02040602050305030304" pitchFamily="18" charset="0"/>
              </a:rPr>
            </a:br>
            <a:r>
              <a:rPr lang="en-US" sz="3100" dirty="0">
                <a:solidFill>
                  <a:srgbClr val="993300"/>
                </a:solidFill>
                <a:latin typeface="Book Antiqua" panose="02040602050305030304" pitchFamily="18" charset="0"/>
              </a:rPr>
              <a:t>      </a:t>
            </a:r>
            <a:r>
              <a:rPr lang="ru-RU" sz="3100" b="0" i="0" dirty="0">
                <a:solidFill>
                  <a:srgbClr val="993300"/>
                </a:solidFill>
                <a:effectLst/>
                <a:latin typeface="Book Antiqua" panose="02040602050305030304" pitchFamily="18" charset="0"/>
              </a:rPr>
              <a:t>Государственные символы России. Фильм 2. Флаг России</a:t>
            </a:r>
            <a:r>
              <a:rPr lang="ru-RU" sz="3100" dirty="0">
                <a:solidFill>
                  <a:srgbClr val="993300"/>
                </a:solidFill>
                <a:latin typeface="Book Antiqua" panose="02040602050305030304" pitchFamily="18" charset="0"/>
              </a:rPr>
              <a:t/>
            </a:r>
            <a:br>
              <a:rPr lang="ru-RU" sz="3100" dirty="0">
                <a:solidFill>
                  <a:srgbClr val="993300"/>
                </a:solidFill>
                <a:latin typeface="Book Antiqua" panose="02040602050305030304" pitchFamily="18" charset="0"/>
              </a:rPr>
            </a:br>
            <a:r>
              <a:rPr lang="ru-RU" sz="3100" b="0" i="0" dirty="0">
                <a:solidFill>
                  <a:srgbClr val="993300"/>
                </a:solidFill>
                <a:effectLst/>
                <a:latin typeface="Book Antiqua" panose="02040602050305030304" pitchFamily="18" charset="0"/>
              </a:rPr>
              <a:t>[Санкт-Петербург], 2007</a:t>
            </a:r>
            <a:r>
              <a:rPr lang="ru-RU" sz="6000" b="0" i="0" dirty="0">
                <a:solidFill>
                  <a:srgbClr val="9933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US" sz="6000" b="0" i="0" dirty="0">
                <a:solidFill>
                  <a:srgbClr val="9933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US" sz="2200" b="0" i="0" dirty="0">
                <a:solidFill>
                  <a:srgbClr val="993300"/>
                </a:solidFill>
                <a:effectLst/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http://rrr.prlib.ru/viewvideo.aspx?id_node=n50035442&amp;id_group=167064</a:t>
            </a:r>
            <a:r>
              <a:rPr lang="ru-RU" b="0" i="0" dirty="0">
                <a:solidFill>
                  <a:srgbClr val="9933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>
                <a:solidFill>
                  <a:srgbClr val="993300"/>
                </a:solidFill>
                <a:effectLst/>
                <a:latin typeface="Times New Roman" panose="02020603050405020304" pitchFamily="18" charset="0"/>
              </a:rPr>
            </a:br>
            <a:endParaRPr lang="ru-RU" dirty="0">
              <a:solidFill>
                <a:srgbClr val="993300"/>
              </a:solidFill>
            </a:endParaRPr>
          </a:p>
        </p:txBody>
      </p:sp>
      <p:pic>
        <p:nvPicPr>
          <p:cNvPr id="8" name="Рисунок 7">
            <a:hlinkClick r:id="rId2"/>
            <a:extLst>
              <a:ext uri="{FF2B5EF4-FFF2-40B4-BE49-F238E27FC236}">
                <a16:creationId xmlns:a16="http://schemas.microsoft.com/office/drawing/2014/main" xmlns="" id="{3C2723E0-8FE6-4393-8EE5-0AF92A6D3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48" t="17721" r="17975" b="15186"/>
          <a:stretch/>
        </p:blipFill>
        <p:spPr>
          <a:xfrm>
            <a:off x="6973095" y="1976285"/>
            <a:ext cx="4832462" cy="2841726"/>
          </a:xfrm>
          <a:prstGeom prst="rect">
            <a:avLst/>
          </a:prstGeom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B0F111E4-3459-456A-AD8F-B85CA02ED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40099"/>
            <a:ext cx="6973094" cy="4908758"/>
          </a:xfrm>
          <a:solidFill>
            <a:srgbClr val="DDDDDD"/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1400" b="0" i="0" dirty="0">
                <a:solidFill>
                  <a:srgbClr val="333333"/>
                </a:solidFill>
                <a:effectLst/>
                <a:latin typeface="Book Antiqua" panose="02040602050305030304" pitchFamily="18" charset="0"/>
              </a:rPr>
              <a:t> </a:t>
            </a:r>
            <a:r>
              <a:rPr lang="ru-RU" sz="2500" dirty="0">
                <a:solidFill>
                  <a:srgbClr val="333333"/>
                </a:solidFill>
                <a:latin typeface="Book Antiqua" panose="02040602050305030304" pitchFamily="18" charset="0"/>
              </a:rPr>
              <a:t>  </a:t>
            </a:r>
            <a:r>
              <a:rPr lang="ru-RU" sz="2600" b="0" i="0" dirty="0">
                <a:solidFill>
                  <a:srgbClr val="333333"/>
                </a:solidFill>
                <a:effectLst/>
                <a:latin typeface="Book Antiqua" panose="02040602050305030304" pitchFamily="18" charset="0"/>
              </a:rPr>
              <a:t>Фильм 2: Флаг России [Кинофильм : электронный ресурс]. - Электронные данные (1 видеофайл). -(, 2007). -</a:t>
            </a:r>
            <a:r>
              <a:rPr lang="ru-RU" sz="2600" dirty="0">
                <a:latin typeface="Book Antiqua" panose="02040602050305030304" pitchFamily="18" charset="0"/>
              </a:rPr>
              <a:t/>
            </a:r>
            <a:br>
              <a:rPr lang="ru-RU" sz="2600" dirty="0">
                <a:latin typeface="Book Antiqua" panose="02040602050305030304" pitchFamily="18" charset="0"/>
              </a:rPr>
            </a:br>
            <a:r>
              <a:rPr lang="ru-RU" sz="2600" b="0" i="0" dirty="0">
                <a:solidFill>
                  <a:srgbClr val="333333"/>
                </a:solidFill>
                <a:effectLst/>
                <a:latin typeface="Book Antiqua" panose="02040602050305030304" pitchFamily="18" charset="0"/>
              </a:rPr>
              <a:t>Режим доступа: интернет-портал Президентской библиотеки имени Б. Н. Ельцина.</a:t>
            </a:r>
            <a:r>
              <a:rPr lang="ru-RU" sz="2600" dirty="0">
                <a:latin typeface="Book Antiqua" panose="02040602050305030304" pitchFamily="18" charset="0"/>
              </a:rPr>
              <a:t/>
            </a:r>
            <a:br>
              <a:rPr lang="ru-RU" sz="2600" dirty="0">
                <a:latin typeface="Book Antiqua" panose="02040602050305030304" pitchFamily="18" charset="0"/>
              </a:rPr>
            </a:br>
            <a:r>
              <a:rPr lang="ru-RU" sz="2600" b="0" i="0" dirty="0">
                <a:solidFill>
                  <a:srgbClr val="333333"/>
                </a:solidFill>
                <a:effectLst/>
                <a:latin typeface="Book Antiqua" panose="02040602050305030304" pitchFamily="18" charset="0"/>
              </a:rPr>
              <a:t>Системные требования: ПК 1 ГГц или выше ; ОЗУ 512 МБ или выше ; ОС Windows ; Windows Media Player ; видеоадаптер ; звуковая карта.</a:t>
            </a:r>
            <a:r>
              <a:rPr lang="ru-RU" sz="2600" dirty="0">
                <a:latin typeface="Book Antiqua" panose="02040602050305030304" pitchFamily="18" charset="0"/>
              </a:rPr>
              <a:t/>
            </a:r>
            <a:br>
              <a:rPr lang="ru-RU" sz="2600" dirty="0">
                <a:latin typeface="Book Antiqua" panose="02040602050305030304" pitchFamily="18" charset="0"/>
              </a:rPr>
            </a:br>
            <a:r>
              <a:rPr lang="ru-RU" sz="2600" b="0" i="0" dirty="0">
                <a:solidFill>
                  <a:srgbClr val="333333"/>
                </a:solidFill>
                <a:effectLst/>
                <a:latin typeface="Book Antiqua" panose="02040602050305030304" pitchFamily="18" charset="0"/>
              </a:rPr>
              <a:t>Заглавие с экрана.</a:t>
            </a:r>
            <a:r>
              <a:rPr lang="ru-RU" sz="2600" dirty="0">
                <a:latin typeface="Book Antiqua" panose="02040602050305030304" pitchFamily="18" charset="0"/>
              </a:rPr>
              <a:t/>
            </a:r>
            <a:br>
              <a:rPr lang="ru-RU" sz="2600" dirty="0">
                <a:latin typeface="Book Antiqua" panose="02040602050305030304" pitchFamily="18" charset="0"/>
              </a:rPr>
            </a:br>
            <a:r>
              <a:rPr lang="ru-RU" sz="2600" b="0" i="0" dirty="0">
                <a:solidFill>
                  <a:srgbClr val="333333"/>
                </a:solidFill>
                <a:effectLst/>
                <a:latin typeface="Book Antiqua" panose="02040602050305030304" pitchFamily="18" charset="0"/>
              </a:rPr>
              <a:t>Продолжительность фильма: 43 мин 37 с. Цветной со звуком.</a:t>
            </a:r>
            <a:r>
              <a:rPr lang="ru-RU" sz="2600" dirty="0">
                <a:solidFill>
                  <a:srgbClr val="333333"/>
                </a:solidFill>
                <a:latin typeface="Book Antiqua" panose="02040602050305030304" pitchFamily="18" charset="0"/>
              </a:rPr>
              <a:t> </a:t>
            </a:r>
            <a:r>
              <a:rPr lang="ru-RU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Копирование пользователями не разрешается.</a:t>
            </a:r>
            <a:br>
              <a:rPr lang="ru-RU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ru-RU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Санкт-Петербургская студия документальных фильмов.</a:t>
            </a:r>
            <a:br>
              <a:rPr lang="ru-RU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r>
              <a:rPr lang="ru-RU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Фильм второй "Флаг России" рассказывает о формировании государственных флагов за период с 13-го по 20-й век .</a:t>
            </a:r>
            <a:endParaRPr lang="ru-RU" sz="2600" dirty="0">
              <a:effectLst/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600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1. Власть (коллекция). 2. Государственный флаг -- История -- Россия -- Кинохроника. 3. Документальные фильмы.</a:t>
            </a:r>
            <a:endParaRPr lang="ru-RU" sz="2600" dirty="0">
              <a:effectLst/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600" b="0" i="0" dirty="0">
                <a:solidFill>
                  <a:srgbClr val="333333"/>
                </a:solidFill>
                <a:effectLst/>
                <a:latin typeface="Book Antiqua" panose="02040602050305030304" pitchFamily="18" charset="0"/>
              </a:rPr>
              <a:t>Источник электронной копии: С.-Петербургская студия документальных фильмов</a:t>
            </a:r>
            <a:r>
              <a:rPr lang="ru-RU" sz="2600" dirty="0">
                <a:latin typeface="Book Antiqua" panose="02040602050305030304" pitchFamily="18" charset="0"/>
              </a:rPr>
              <a:t/>
            </a:r>
            <a:br>
              <a:rPr lang="ru-RU" sz="2600" dirty="0">
                <a:latin typeface="Book Antiqua" panose="02040602050305030304" pitchFamily="18" charset="0"/>
              </a:rPr>
            </a:br>
            <a:r>
              <a:rPr lang="ru-RU" sz="2600" b="0" i="0" dirty="0">
                <a:solidFill>
                  <a:srgbClr val="333333"/>
                </a:solidFill>
                <a:effectLst/>
                <a:latin typeface="Book Antiqua" panose="02040602050305030304" pitchFamily="18" charset="0"/>
              </a:rPr>
              <a:t>Место хранения оригинала: С.-Петербургская студия документальных фильмов.</a:t>
            </a:r>
            <a:endParaRPr lang="ru-RU" sz="2600" dirty="0">
              <a:latin typeface="Book Antiqua" panose="02040602050305030304" pitchFamily="18" charset="0"/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xmlns="" id="{EC3F2201-9ADD-4428-A74E-CF647CFE3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86925"/>
              </p:ext>
            </p:extLst>
          </p:nvPr>
        </p:nvGraphicFramePr>
        <p:xfrm>
          <a:off x="9818233" y="5523591"/>
          <a:ext cx="1995225" cy="1192530"/>
        </p:xfrm>
        <a:graphic>
          <a:graphicData uri="http://schemas.openxmlformats.org/drawingml/2006/table">
            <a:tbl>
              <a:tblPr/>
              <a:tblGrid>
                <a:gridCol w="1995225">
                  <a:extLst>
                    <a:ext uri="{9D8B030D-6E8A-4147-A177-3AD203B41FA5}">
                      <a16:colId xmlns:a16="http://schemas.microsoft.com/office/drawing/2014/main" xmlns="" val="3797402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  <a:latin typeface="Book Antiqua" panose="02040602050305030304" pitchFamily="18" charset="0"/>
                        </a:rPr>
                        <a:t>ББК 63.3(2)я04</a:t>
                      </a:r>
                      <a:br>
                        <a:rPr lang="ru-RU" dirty="0">
                          <a:effectLst/>
                          <a:latin typeface="Book Antiqua" panose="02040602050305030304" pitchFamily="18" charset="0"/>
                        </a:rPr>
                      </a:br>
                      <a:r>
                        <a:rPr lang="ru-RU" dirty="0">
                          <a:effectLst/>
                          <a:latin typeface="Book Antiqua" panose="02040602050305030304" pitchFamily="18" charset="0"/>
                        </a:rPr>
                        <a:t>ББК 67.400.581я04</a:t>
                      </a:r>
                      <a:br>
                        <a:rPr lang="ru-RU" dirty="0">
                          <a:effectLst/>
                          <a:latin typeface="Book Antiqua" panose="02040602050305030304" pitchFamily="18" charset="0"/>
                        </a:rPr>
                      </a:br>
                      <a:r>
                        <a:rPr lang="ru-RU" dirty="0">
                          <a:effectLst/>
                          <a:latin typeface="Book Antiqua" panose="02040602050305030304" pitchFamily="18" charset="0"/>
                        </a:rPr>
                        <a:t>ББК 85.373(2</a:t>
                      </a:r>
                      <a:r>
                        <a:rPr lang="ru-RU" dirty="0">
                          <a:effectLst/>
                        </a:rPr>
                        <a:t>)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7274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44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2143">
        <p14:flash/>
      </p:transition>
    </mc:Choice>
    <mc:Fallback>
      <p:transition spd="slow" advClick="0" advTm="121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C43BED-36F0-44CE-8D69-D52AE4ABF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1" y="179941"/>
            <a:ext cx="9018900" cy="549002"/>
          </a:xfrm>
        </p:spPr>
        <p:txBody>
          <a:bodyPr>
            <a:noAutofit/>
          </a:bodyPr>
          <a:lstStyle/>
          <a:p>
            <a:r>
              <a:rPr lang="ru-RU" kern="1200" dirty="0">
                <a:solidFill>
                  <a:srgbClr val="9933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Андреевский флаг в Нью-Йорке </a:t>
            </a:r>
            <a:endParaRPr lang="ru-RU" dirty="0">
              <a:solidFill>
                <a:srgbClr val="99330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2BBB87E-E2AF-4276-8659-FC9299984B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608677"/>
              </p:ext>
            </p:extLst>
          </p:nvPr>
        </p:nvGraphicFramePr>
        <p:xfrm>
          <a:off x="3495368" y="993396"/>
          <a:ext cx="8332838" cy="5162550"/>
        </p:xfrm>
        <a:graphic>
          <a:graphicData uri="http://schemas.openxmlformats.org/drawingml/2006/table">
            <a:tbl>
              <a:tblPr/>
              <a:tblGrid>
                <a:gridCol w="8332838">
                  <a:extLst>
                    <a:ext uri="{9D8B030D-6E8A-4147-A177-3AD203B41FA5}">
                      <a16:colId xmlns:a16="http://schemas.microsoft.com/office/drawing/2014/main" xmlns="" val="8680552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b="1" dirty="0">
                          <a:effectLst/>
                          <a:latin typeface="Book Antiqua" panose="02040602050305030304" pitchFamily="18" charset="0"/>
                        </a:rPr>
                        <a:t>Коршунов, Юрий Леонидович (1930-).</a:t>
                      </a:r>
                      <a:endParaRPr lang="ru-RU" sz="2000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5320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200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4974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  <a:latin typeface="Book Antiqua" panose="02040602050305030304" pitchFamily="18" charset="0"/>
                        </a:rPr>
                        <a:t>    Андреевский флаг в Нью-Йорке / Юрий Коршунов, контр-адмирал. - -// Вокруг света : журнал путешествий, открытий, изобретений, приключений. - № 11. - 1990. - С. 30-35 : ил., фот. .</a:t>
                      </a:r>
                    </a:p>
                    <a:p>
                      <a:pPr algn="l" fontAlgn="t"/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Россия. Военно-морской флот -- История -- 19 в.. 2. Территория (коллекция). 3. Народ (коллекция). 4. Экспедиция русского флота к берегам Северной Америки (1863-1864) (коллекция). 5. Россия -- Взаимоотношения -- Соединенные Штаты Америки -- 19 - 20 вв.. 6. Соединенные Штаты Америки -- Взаимоотношения -- Россия -- 19 - 20 вв.</a:t>
                      </a:r>
                    </a:p>
                    <a:p>
                      <a:pPr algn="l" fontAlgn="t"/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Источник электронной копии: ПБ</a:t>
                      </a:r>
                      <a:r>
                        <a:rPr lang="ru-RU" sz="2000" dirty="0">
                          <a:latin typeface="Book Antiqua" panose="02040602050305030304" pitchFamily="18" charset="0"/>
                        </a:rPr>
                        <a:t/>
                      </a:r>
                      <a:br>
                        <a:rPr lang="ru-RU" sz="2000" dirty="0">
                          <a:latin typeface="Book Antiqua" panose="02040602050305030304" pitchFamily="18" charset="0"/>
                        </a:rPr>
                      </a:b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Место хранения оригинала: ЦВМБ</a:t>
                      </a:r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ББК </a:t>
                      </a:r>
                    </a:p>
                    <a:p>
                      <a:pPr algn="l" fontAlgn="t"/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68.53(2Рос)</a:t>
                      </a:r>
                      <a:r>
                        <a:rPr lang="ru-RU" sz="2000" dirty="0">
                          <a:latin typeface="Book Antiqua" panose="02040602050305030304" pitchFamily="18" charset="0"/>
                        </a:rPr>
                        <a:t/>
                      </a:r>
                      <a:br>
                        <a:rPr lang="ru-RU" sz="2000" dirty="0">
                          <a:latin typeface="Book Antiqua" panose="02040602050305030304" pitchFamily="18" charset="0"/>
                        </a:rPr>
                      </a:br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ББК 63.3(2)52-64(7Сое)</a:t>
                      </a:r>
                      <a:r>
                        <a:rPr lang="ru-RU" sz="2000" dirty="0">
                          <a:latin typeface="Book Antiqua" panose="02040602050305030304" pitchFamily="18" charset="0"/>
                        </a:rPr>
                        <a:t/>
                      </a:r>
                      <a:br>
                        <a:rPr lang="ru-RU" sz="2000" dirty="0">
                          <a:latin typeface="Book Antiqua" panose="02040602050305030304" pitchFamily="18" charset="0"/>
                        </a:rPr>
                      </a:br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ББК 63.3(7Сое)5-64(2)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3153867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3CC9CD5-759C-4768-9465-D0112C322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5" t="2540" r="6964" b="4011"/>
          <a:stretch/>
        </p:blipFill>
        <p:spPr>
          <a:xfrm rot="485949">
            <a:off x="10455371" y="4509934"/>
            <a:ext cx="1592826" cy="21541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0A2DE1-9493-42A8-9A05-52582EAC1EA1}"/>
              </a:ext>
            </a:extLst>
          </p:cNvPr>
          <p:cNvSpPr txBox="1"/>
          <p:nvPr/>
        </p:nvSpPr>
        <p:spPr>
          <a:xfrm>
            <a:off x="41788" y="6097233"/>
            <a:ext cx="61795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i="0" kern="1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Доступно в удаленном читальном зале Президентской библиотеки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B2E26F5-BF04-43EB-9DD7-EC04AD022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61" y="728943"/>
            <a:ext cx="3111835" cy="25341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2726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612">
        <p:split orient="vert"/>
      </p:transition>
    </mc:Choice>
    <mc:Fallback>
      <p:transition spd="slow" advClick="0" advTm="1061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EC36F3-2BF8-4067-A244-C269BF17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50" y="301993"/>
            <a:ext cx="11442552" cy="6463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993300"/>
                </a:solidFill>
                <a:latin typeface="Times New Roman" panose="02020603050405020304" pitchFamily="18" charset="0"/>
              </a:rPr>
              <a:t>Русский национальный флаг и его реформа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EE4DDAF8-29DD-4B55-9050-7ACFDDFA6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64638"/>
              </p:ext>
            </p:extLst>
          </p:nvPr>
        </p:nvGraphicFramePr>
        <p:xfrm>
          <a:off x="3576637" y="1562952"/>
          <a:ext cx="6916994" cy="3211830"/>
        </p:xfrm>
        <a:graphic>
          <a:graphicData uri="http://schemas.openxmlformats.org/drawingml/2006/table">
            <a:tbl>
              <a:tblPr/>
              <a:tblGrid>
                <a:gridCol w="6916994">
                  <a:extLst>
                    <a:ext uri="{9D8B030D-6E8A-4147-A177-3AD203B41FA5}">
                      <a16:colId xmlns:a16="http://schemas.microsoft.com/office/drawing/2014/main" xmlns="" val="30194591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b="1">
                          <a:effectLst/>
                          <a:latin typeface="Book Antiqua" panose="02040602050305030304" pitchFamily="18" charset="0"/>
                        </a:rPr>
                        <a:t>Белинский, Владимир Ефимович (1861-).</a:t>
                      </a:r>
                      <a:endParaRPr lang="ru-RU" sz="240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3873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240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1190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dirty="0">
                          <a:effectLst/>
                          <a:latin typeface="Book Antiqua" panose="02040602050305030304" pitchFamily="18" charset="0"/>
                        </a:rPr>
                        <a:t>    Русский национальный флаг и его реформа / В. Е. Белинский. - Санкт-Петербург : Сенатская тип., 1911. -37 с. ; 25 см. -</a:t>
                      </a:r>
                      <a:br>
                        <a:rPr lang="ru-RU" sz="2400" dirty="0">
                          <a:effectLst/>
                          <a:latin typeface="Book Antiqua" panose="02040602050305030304" pitchFamily="18" charset="0"/>
                        </a:rPr>
                      </a:br>
                      <a:r>
                        <a:rPr lang="ru-RU" sz="2400" dirty="0">
                          <a:effectLst/>
                          <a:latin typeface="Book Antiqua" panose="02040602050305030304" pitchFamily="18" charset="0"/>
                        </a:rPr>
                        <a:t>Из "Журн. М-</a:t>
                      </a:r>
                      <a:r>
                        <a:rPr lang="ru-RU" sz="2400" dirty="0" err="1">
                          <a:effectLst/>
                          <a:latin typeface="Book Antiqua" panose="02040602050305030304" pitchFamily="18" charset="0"/>
                        </a:rPr>
                        <a:t>ва</a:t>
                      </a:r>
                      <a:r>
                        <a:rPr lang="ru-RU" sz="2400" dirty="0">
                          <a:effectLst/>
                          <a:latin typeface="Book Antiqua" panose="02040602050305030304" pitchFamily="18" charset="0"/>
                        </a:rPr>
                        <a:t> юстиции" (ноябрь 1910 г.).</a:t>
                      </a:r>
                    </a:p>
                    <a:p>
                      <a:pPr algn="l" fontAlgn="t"/>
                      <a:endParaRPr lang="ru-RU" sz="2400" dirty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algn="l" fontAlgn="t"/>
                      <a:endParaRPr lang="ru-RU" sz="2400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29411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F670A9-68F1-4489-A345-A230B7944834}"/>
              </a:ext>
            </a:extLst>
          </p:cNvPr>
          <p:cNvSpPr txBox="1"/>
          <p:nvPr/>
        </p:nvSpPr>
        <p:spPr>
          <a:xfrm>
            <a:off x="0" y="6211669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i="0" kern="1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Доступно в удаленном читальном зале Президентской библиотеки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7DD1508-E2CB-4D1C-A7CC-491CD1E3D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899540"/>
              </p:ext>
            </p:extLst>
          </p:nvPr>
        </p:nvGraphicFramePr>
        <p:xfrm>
          <a:off x="3753618" y="4555815"/>
          <a:ext cx="7632137" cy="1283970"/>
        </p:xfrm>
        <a:graphic>
          <a:graphicData uri="http://schemas.openxmlformats.org/drawingml/2006/table">
            <a:tbl>
              <a:tblPr/>
              <a:tblGrid>
                <a:gridCol w="7632137">
                  <a:extLst>
                    <a:ext uri="{9D8B030D-6E8A-4147-A177-3AD203B41FA5}">
                      <a16:colId xmlns:a16="http://schemas.microsoft.com/office/drawing/2014/main" xmlns="" val="582927430"/>
                    </a:ext>
                  </a:extLst>
                </a:gridCol>
              </a:tblGrid>
              <a:tr h="693595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История. Исторические науки -- Вспомогательные исторические дисциплины -- Геральдика. Эмблематика -- Россия -- Гербы и эмблемы государств.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8B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9236500"/>
                  </a:ext>
                </a:extLst>
              </a:tr>
              <a:tr h="2762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850708774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E9070BC9-0DEC-4074-9FF0-83155C78F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975" y="2644775"/>
            <a:ext cx="12192000" cy="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F464CA4-3575-4F96-955A-FE80FAAF9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59"/>
          <a:stretch/>
        </p:blipFill>
        <p:spPr>
          <a:xfrm>
            <a:off x="374086" y="2941479"/>
            <a:ext cx="2310427" cy="322867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0FD5BC5-6823-45BF-893B-89D28DC16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50" y="803781"/>
            <a:ext cx="2832297" cy="18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7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365">
        <p:split orient="vert"/>
      </p:transition>
    </mc:Choice>
    <mc:Fallback>
      <p:transition spd="slow" advClick="0" advTm="536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100BFD7-188A-4C23-9D95-1FB93E7FA3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090061"/>
              </p:ext>
            </p:extLst>
          </p:nvPr>
        </p:nvGraphicFramePr>
        <p:xfrm>
          <a:off x="3864077" y="1672313"/>
          <a:ext cx="7197213" cy="2929184"/>
        </p:xfrm>
        <a:graphic>
          <a:graphicData uri="http://schemas.openxmlformats.org/drawingml/2006/table">
            <a:tbl>
              <a:tblPr/>
              <a:tblGrid>
                <a:gridCol w="7197213">
                  <a:extLst>
                    <a:ext uri="{9D8B030D-6E8A-4147-A177-3AD203B41FA5}">
                      <a16:colId xmlns:a16="http://schemas.microsoft.com/office/drawing/2014/main" xmlns="" val="3273565980"/>
                    </a:ext>
                  </a:extLst>
                </a:gridCol>
              </a:tblGrid>
              <a:tr h="490727"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/>
                          <a:latin typeface="Book Antiqua" panose="02040602050305030304" pitchFamily="18" charset="0"/>
                        </a:rPr>
                        <a:t>Белавенец, Петр Иванович (1873-).</a:t>
                      </a:r>
                      <a:endParaRPr lang="ru-RU" sz="2400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58371989"/>
                  </a:ext>
                </a:extLst>
              </a:tr>
              <a:tr h="490727">
                <a:tc>
                  <a:txBody>
                    <a:bodyPr/>
                    <a:lstStyle/>
                    <a:p>
                      <a:endParaRPr lang="ru-RU" sz="2400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3120889"/>
                  </a:ext>
                </a:extLst>
              </a:tr>
              <a:tr h="1947730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dirty="0">
                          <a:effectLst/>
                          <a:latin typeface="Book Antiqua" panose="02040602050305030304" pitchFamily="18" charset="0"/>
                        </a:rPr>
                        <a:t>    Флаг царя Московского, хранившийся в кафедральном соборе гор. Архангельска с 1693 года / Кап.-</a:t>
                      </a:r>
                      <a:r>
                        <a:rPr lang="ru-RU" sz="2400" dirty="0" err="1">
                          <a:effectLst/>
                          <a:latin typeface="Book Antiqua" panose="02040602050305030304" pitchFamily="18" charset="0"/>
                        </a:rPr>
                        <a:t>лейт</a:t>
                      </a:r>
                      <a:r>
                        <a:rPr lang="ru-RU" sz="2400" dirty="0">
                          <a:effectLst/>
                          <a:latin typeface="Book Antiqua" panose="02040602050305030304" pitchFamily="18" charset="0"/>
                        </a:rPr>
                        <a:t>. А.[!]И. Белавенец. Нужен ли нам большой сильный флот и почему? / (-р). - Архангельск : Губ тип., 1910. -26 с. ; 16. -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61705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14EF8A-38D3-446E-8F0A-5417D84B1E29}"/>
              </a:ext>
            </a:extLst>
          </p:cNvPr>
          <p:cNvSpPr txBox="1"/>
          <p:nvPr/>
        </p:nvSpPr>
        <p:spPr>
          <a:xfrm>
            <a:off x="151172" y="6070260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i="0" kern="1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Доступно в удаленном читальном зале Президентской библиотеки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3141BA5-220B-49B5-8B42-905A6CB53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00" y="778597"/>
            <a:ext cx="2982401" cy="276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4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8351">
        <p14:gallery dir="l"/>
      </p:transition>
    </mc:Choice>
    <mc:Fallback>
      <p:transition spd="slow" advClick="0" advTm="83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83BF99-3270-41B4-9205-7C549516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660" y="241719"/>
            <a:ext cx="10415080" cy="59893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993300"/>
                </a:solidFill>
                <a:latin typeface="Book Antiqua" panose="02040602050305030304" pitchFamily="18" charset="0"/>
              </a:rPr>
              <a:t>Автор книги «</a:t>
            </a:r>
            <a:r>
              <a:rPr lang="ru-RU" sz="2400" kern="1200" dirty="0">
                <a:solidFill>
                  <a:srgbClr val="9933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Флаг царя Московского…» </a:t>
            </a:r>
            <a:br>
              <a:rPr lang="ru-RU" sz="2400" kern="1200" dirty="0">
                <a:solidFill>
                  <a:srgbClr val="99330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</a:b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Белавенец Пётр Иванович (1873-1932) - отечественный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993300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флаговед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solidFill>
                <a:srgbClr val="9933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5B6B58-92F2-44C5-B86E-7E0CC1865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029" y="2781398"/>
            <a:ext cx="7315200" cy="5120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DC235FF-19F3-42CE-A451-C9CE809E0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07" y="1047750"/>
            <a:ext cx="10095533" cy="5755422"/>
          </a:xfrm>
          <a:prstGeom prst="rect">
            <a:avLst/>
          </a:prstGeom>
          <a:solidFill>
            <a:srgbClr val="7ACE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8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Белавенец Пётр Иванович (1873-1932) - отечественный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флаговед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 , 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 о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кончил Морской кадетский корпус, 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служил на Черноморском и Балтийском флотах, 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в 1900 г. закончил Артиллерийские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офицерские классы, 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1903 г - Санкт-Петербургский и в 1913 году Московский археологические институты. 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в русско-японской войне, был в японском плену, за свои работы по нумизматике стран Востока 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 избран членом Японского нумизматического и Японского Азиатского обществ. 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1910-1911 гг. он состоял членом Особого Совещания по вопросу о русском государственном национальном цвете, 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это время издана его работа "Краткая записка о старых русских знаменах". 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1912-1917 гг. П.И. Белавенец работал в «Комиссии по описанию боевых трофеев русского воинства и 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старых русских знамен», созданной по его инициативе. 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Авторству Белавенца принадлежит большое количество статей о флагах и знаменах 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"Вестнике Императорского общества ревнителей истории", журнале "Новое время" и др.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1918 г. он заведовал знаменным отделом Народного военно-исторического музея, 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продолжал публиковать свои работы по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знаменоведению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частности, опубликовал цикл статей "Знамена восстаний и революции".</a:t>
            </a:r>
          </a:p>
          <a:p>
            <a:pPr marL="0" marR="0" lvl="0" indent="158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BC4C29B9-36AD-448C-882F-A5C12EC6E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8" y="1047750"/>
            <a:ext cx="1995947" cy="24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3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797">
        <p:circle/>
      </p:transition>
    </mc:Choice>
    <mc:Fallback>
      <p:transition spd="slow" advClick="0" advTm="1079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A72BC3-DBB1-4872-B484-BF61AFF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74839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993300"/>
                </a:solidFill>
                <a:effectLst/>
                <a:latin typeface="Times New Roman" panose="02020603050405020304" pitchFamily="18" charset="0"/>
              </a:rPr>
              <a:t>Демченко, Станислав</a:t>
            </a:r>
            <a:r>
              <a:rPr lang="ru-RU" dirty="0">
                <a:solidFill>
                  <a:srgbClr val="993300"/>
                </a:solidFill>
              </a:rPr>
              <a:t/>
            </a:r>
            <a:br>
              <a:rPr lang="ru-RU" dirty="0">
                <a:solidFill>
                  <a:srgbClr val="993300"/>
                </a:solidFill>
              </a:rPr>
            </a:br>
            <a:r>
              <a:rPr lang="en-US" dirty="0">
                <a:solidFill>
                  <a:srgbClr val="993300"/>
                </a:solidFill>
              </a:rPr>
              <a:t>   </a:t>
            </a:r>
            <a:r>
              <a:rPr lang="ru-RU" b="0" i="0" dirty="0">
                <a:solidFill>
                  <a:srgbClr val="993300"/>
                </a:solidFill>
                <a:effectLst/>
                <a:latin typeface="Times New Roman" panose="02020603050405020304" pitchFamily="18" charset="0"/>
              </a:rPr>
              <a:t>Дмитрий Донской. Во славу русского флага</a:t>
            </a:r>
            <a:r>
              <a:rPr lang="ru-RU" dirty="0">
                <a:solidFill>
                  <a:srgbClr val="993300"/>
                </a:solidFill>
              </a:rPr>
              <a:t/>
            </a:r>
            <a:br>
              <a:rPr lang="ru-RU" dirty="0">
                <a:solidFill>
                  <a:srgbClr val="993300"/>
                </a:solidFill>
              </a:rPr>
            </a:br>
            <a:r>
              <a:rPr lang="ru-RU" b="0" i="0" dirty="0">
                <a:solidFill>
                  <a:srgbClr val="993300"/>
                </a:solidFill>
                <a:effectLst/>
                <a:latin typeface="Times New Roman" panose="02020603050405020304" pitchFamily="18" charset="0"/>
              </a:rPr>
              <a:t>Санкт-Петербург, 2011 </a:t>
            </a:r>
            <a:r>
              <a:rPr lang="en-US" sz="2200" b="0" i="0" dirty="0">
                <a:solidFill>
                  <a:srgbClr val="993300"/>
                </a:solidFill>
                <a:effectLst/>
                <a:latin typeface="Times New Roman" panose="02020603050405020304" pitchFamily="18" charset="0"/>
              </a:rPr>
              <a:t>http://rrr.prlib.ru/viewvideo.aspx?id_node=n62186658&amp;id_group=167709</a:t>
            </a:r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7B9219-C362-4C51-A16F-5962E9FAC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870" y="1205410"/>
            <a:ext cx="6194322" cy="51206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b="0" i="0" dirty="0">
                <a:solidFill>
                  <a:srgbClr val="333333"/>
                </a:solidFill>
                <a:effectLst/>
                <a:latin typeface="Book Antiqua" panose="02040602050305030304" pitchFamily="18" charset="0"/>
              </a:rPr>
              <a:t>  Дмитрий Донской. Во славу русского флага [Видеозапись : электронный ресурс] : [документальный фильм] / режиссер: Станислав Демченко ; автор сценария: Андрей Павленко ; ведущий: Роман Перелыгин ; оператор: Максим Шварцкопф ; режиссер монтажа: Дарья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Book Antiqua" panose="02040602050305030304" pitchFamily="18" charset="0"/>
              </a:rPr>
              <a:t>Стульникова</a:t>
            </a:r>
            <a:r>
              <a:rPr lang="ru-RU" b="0" i="0" dirty="0">
                <a:solidFill>
                  <a:srgbClr val="333333"/>
                </a:solidFill>
                <a:effectLst/>
                <a:latin typeface="Book Antiqua" panose="02040602050305030304" pitchFamily="18" charset="0"/>
              </a:rPr>
              <a:t> ; продюсер: Антон Смирнов. - Электронные данные (1 видеофайл). -(Санкт-Петербург: Президентская библиотека им. Б. Н. Ельцина , 2016). -</a:t>
            </a:r>
            <a:r>
              <a:rPr lang="ru-RU" dirty="0">
                <a:latin typeface="Book Antiqua" panose="02040602050305030304" pitchFamily="18" charset="0"/>
              </a:rPr>
              <a:t/>
            </a:r>
            <a:br>
              <a:rPr lang="ru-RU" dirty="0">
                <a:latin typeface="Book Antiqua" panose="02040602050305030304" pitchFamily="18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Book Antiqua" panose="02040602050305030304" pitchFamily="18" charset="0"/>
              </a:rPr>
              <a:t>Системные требования: ПК 1 ГГц или выше ; ОЗУ 512 МБ или выше ; ОС Windows ; Windows Media Player ; видеоадаптер ; звуковая карта.</a:t>
            </a:r>
            <a:r>
              <a:rPr lang="ru-RU" dirty="0">
                <a:latin typeface="Book Antiqua" panose="02040602050305030304" pitchFamily="18" charset="0"/>
              </a:rPr>
              <a:t/>
            </a:r>
            <a:br>
              <a:rPr lang="ru-RU" dirty="0">
                <a:latin typeface="Book Antiqua" panose="02040602050305030304" pitchFamily="18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Book Antiqua" panose="02040602050305030304" pitchFamily="18" charset="0"/>
              </a:rPr>
              <a:t>Режим доступа: интернет-портал Президентской библиотеки имени Б. Н. Ельцина.</a:t>
            </a:r>
            <a:r>
              <a:rPr lang="ru-RU" dirty="0">
                <a:latin typeface="Book Antiqua" panose="02040602050305030304" pitchFamily="18" charset="0"/>
              </a:rPr>
              <a:t/>
            </a:r>
            <a:br>
              <a:rPr lang="ru-RU" dirty="0">
                <a:latin typeface="Book Antiqua" panose="02040602050305030304" pitchFamily="18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Book Antiqua" panose="02040602050305030304" pitchFamily="18" charset="0"/>
              </a:rPr>
              <a:t>Заглавие с экрана.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622991-088C-460F-9F0B-69754C65D209}"/>
              </a:ext>
            </a:extLst>
          </p:cNvPr>
          <p:cNvSpPr txBox="1"/>
          <p:nvPr/>
        </p:nvSpPr>
        <p:spPr>
          <a:xfrm>
            <a:off x="4916" y="6202525"/>
            <a:ext cx="6194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i="0" kern="1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Доступно в удаленном читальном зале Президентской библиотеки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xmlns="" id="{02C5DDDF-2745-4C64-AEDE-72E7B5792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57" t="7742" r="9515" b="9558"/>
          <a:stretch/>
        </p:blipFill>
        <p:spPr>
          <a:xfrm>
            <a:off x="0" y="2896222"/>
            <a:ext cx="5751870" cy="330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5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310">
        <p:split orient="vert"/>
      </p:transition>
    </mc:Choice>
    <mc:Fallback>
      <p:transition spd="slow" advClick="0" advTm="831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777</TotalTime>
  <Words>648</Words>
  <Application>Microsoft Office PowerPoint</Application>
  <PresentationFormat>Произвольный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Рамка</vt:lpstr>
      <vt:lpstr>Удаленный читальный зал  Центральная библиотека  МБКПУ «Печенгское МБО»</vt:lpstr>
      <vt:lpstr> Государственный флаг Российской Федерации </vt:lpstr>
      <vt:lpstr>Государственный флаг России : [видеолекция] http://rrr.prlib.ru/viewvideo.aspx?id_node=n49549969&amp;id_group=166836 </vt:lpstr>
      <vt:lpstr>Медведев, Павел (кинорежиссер; 1963-)       Государственные символы России. Фильм 2. Флаг России [Санкт-Петербург], 2007  http://rrr.prlib.ru/viewvideo.aspx?id_node=n50035442&amp;id_group=167064 </vt:lpstr>
      <vt:lpstr>Андреевский флаг в Нью-Йорке </vt:lpstr>
      <vt:lpstr>Русский национальный флаг и его реформа  </vt:lpstr>
      <vt:lpstr>Презентация PowerPoint</vt:lpstr>
      <vt:lpstr>Автор книги «Флаг царя Московского…»  Белавенец Пётр Иванович (1873-1932) - отечественный флаговед  </vt:lpstr>
      <vt:lpstr>Демченко, Станислав    Дмитрий Донской. Во славу русского флага Санкт-Петербург, 2011 http://rrr.prlib.ru/viewvideo.aspx?id_node=n62186658&amp;id_group=167709</vt:lpstr>
      <vt:lpstr>Воронец, Евстафий Николаевич (1846-1903) Какие цвета установлены историей и русскими законами для отличительно русского всесословного и государственного флага? Харьков, 1892</vt:lpstr>
      <vt:lpstr>Воронец, Евстафий Николаевич (1846-1903) -                                              отечественный флаговед</vt:lpstr>
      <vt:lpstr>Спасибо за внимание! Приглашаем в удалённый читальный зал Президентской библиотеки им. Б.Н. Ельцина в центральную библиотеку Никеля по адресу: Гвардейский пр., 33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Пользаватель</dc:creator>
  <cp:lastModifiedBy>Сканер</cp:lastModifiedBy>
  <cp:revision>8</cp:revision>
  <dcterms:created xsi:type="dcterms:W3CDTF">2021-08-03T12:28:49Z</dcterms:created>
  <dcterms:modified xsi:type="dcterms:W3CDTF">2021-08-30T11:12:25Z</dcterms:modified>
</cp:coreProperties>
</file>