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1" autoAdjust="0"/>
  </p:normalViewPr>
  <p:slideViewPr>
    <p:cSldViewPr>
      <p:cViewPr varScale="1">
        <p:scale>
          <a:sx n="102" d="100"/>
          <a:sy n="102" d="100"/>
        </p:scale>
        <p:origin x="-2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ED48782-779B-4A43-B136-F17262CF83D8}" type="datetimeFigureOut">
              <a:rPr lang="ru-RU" smtClean="0"/>
              <a:t>12.09.2018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A738EE-E0A0-42E8-A055-2A1BCD9B3D3A}"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ED48782-779B-4A43-B136-F17262CF83D8}" type="datetimeFigureOut">
              <a:rPr lang="ru-RU" smtClean="0"/>
              <a:t>12.09.2018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A738EE-E0A0-42E8-A055-2A1BCD9B3D3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ED48782-779B-4A43-B136-F17262CF83D8}" type="datetimeFigureOut">
              <a:rPr lang="ru-RU" smtClean="0"/>
              <a:t>12.09.2018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A738EE-E0A0-42E8-A055-2A1BCD9B3D3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D48782-779B-4A43-B136-F17262CF83D8}" type="datetimeFigureOut">
              <a:rPr lang="ru-RU" smtClean="0"/>
              <a:t>12.09.2018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A738EE-E0A0-42E8-A055-2A1BCD9B3D3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ED48782-779B-4A43-B136-F17262CF83D8}" type="datetimeFigureOut">
              <a:rPr lang="ru-RU" smtClean="0"/>
              <a:t>12.09.2018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A738EE-E0A0-42E8-A055-2A1BCD9B3D3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D48782-779B-4A43-B136-F17262CF83D8}" type="datetimeFigureOut">
              <a:rPr lang="ru-RU" smtClean="0"/>
              <a:t>12.09.2018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A738EE-E0A0-42E8-A055-2A1BCD9B3D3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ED48782-779B-4A43-B136-F17262CF83D8}" type="datetimeFigureOut">
              <a:rPr lang="ru-RU" smtClean="0"/>
              <a:t>12.09.2018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A738EE-E0A0-42E8-A055-2A1BCD9B3D3A}"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ED48782-779B-4A43-B136-F17262CF83D8}" type="datetimeFigureOut">
              <a:rPr lang="ru-RU" smtClean="0"/>
              <a:t>12.09.2018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A738EE-E0A0-42E8-A055-2A1BCD9B3D3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48782-779B-4A43-B136-F17262CF83D8}" type="datetimeFigureOut">
              <a:rPr lang="ru-RU" smtClean="0"/>
              <a:t>12.09.2018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A738EE-E0A0-42E8-A055-2A1BCD9B3D3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D48782-779B-4A43-B136-F17262CF83D8}" type="datetimeFigureOut">
              <a:rPr lang="ru-RU" smtClean="0"/>
              <a:t>12.09.2018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A738EE-E0A0-42E8-A055-2A1BCD9B3D3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D48782-779B-4A43-B136-F17262CF83D8}" type="datetimeFigureOut">
              <a:rPr lang="ru-RU" smtClean="0"/>
              <a:t>12.09.2018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A738EE-E0A0-42E8-A055-2A1BCD9B3D3A}"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ED48782-779B-4A43-B136-F17262CF83D8}" type="datetimeFigureOut">
              <a:rPr lang="ru-RU" smtClean="0"/>
              <a:t>12.09.2018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1A738EE-E0A0-42E8-A055-2A1BCD9B3D3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bspechenga.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0194" y="1484783"/>
            <a:ext cx="8114258" cy="4844687"/>
          </a:xfrm>
        </p:spPr>
        <p:txBody>
          <a:bodyPr>
            <a:noAutofit/>
          </a:bodyPr>
          <a:lstStyle/>
          <a:p>
            <a:pPr algn="ctr">
              <a:lnSpc>
                <a:spcPct val="110000"/>
              </a:lnSpc>
            </a:pPr>
            <a:r>
              <a:rPr lang="ru-RU" sz="1600" b="1" i="1" dirty="0" smtClean="0">
                <a:solidFill>
                  <a:schemeClr val="tx1"/>
                </a:solidFill>
                <a:latin typeface="Times New Roman" panose="02020603050405020304" pitchFamily="18" charset="0"/>
                <a:cs typeface="Times New Roman" panose="02020603050405020304" pitchFamily="18" charset="0"/>
              </a:rPr>
              <a:t>Уважаемые посетители!</a:t>
            </a:r>
          </a:p>
          <a:p>
            <a:pPr algn="l">
              <a:lnSpc>
                <a:spcPct val="110000"/>
              </a:lnSpc>
            </a:pPr>
            <a:r>
              <a:rPr lang="ru-RU" sz="1600" dirty="0" smtClean="0">
                <a:solidFill>
                  <a:schemeClr val="tx1"/>
                </a:solidFill>
                <a:latin typeface="Times New Roman" panose="02020603050405020304" pitchFamily="18" charset="0"/>
                <a:cs typeface="Times New Roman" panose="02020603050405020304" pitchFamily="18" charset="0"/>
              </a:rPr>
              <a:t>Отдел обслуживания сообщает о новом поступлении книг.</a:t>
            </a:r>
          </a:p>
          <a:p>
            <a:pPr algn="l">
              <a:lnSpc>
                <a:spcPct val="110000"/>
              </a:lnSpc>
            </a:pPr>
            <a:r>
              <a:rPr lang="ru-RU" sz="1600" dirty="0" smtClean="0">
                <a:solidFill>
                  <a:schemeClr val="tx1"/>
                </a:solidFill>
                <a:latin typeface="Times New Roman" panose="02020603050405020304" pitchFamily="18" charset="0"/>
                <a:cs typeface="Times New Roman" panose="02020603050405020304" pitchFamily="18" charset="0"/>
              </a:rPr>
              <a:t>Среди поступлений литература таких авторов, как:</a:t>
            </a:r>
          </a:p>
          <a:p>
            <a:pPr marL="285750" indent="285750" algn="l">
              <a:lnSpc>
                <a:spcPct val="110000"/>
              </a:lnSpc>
              <a:buFont typeface="Arial" panose="020B0604020202020204" pitchFamily="34" charset="0"/>
              <a:buChar char="•"/>
            </a:pPr>
            <a:r>
              <a:rPr lang="ru-RU" sz="1600" dirty="0" smtClean="0">
                <a:solidFill>
                  <a:schemeClr val="tx1"/>
                </a:solidFill>
                <a:latin typeface="Times New Roman" panose="02020603050405020304" pitchFamily="18" charset="0"/>
                <a:cs typeface="Times New Roman" panose="02020603050405020304" pitchFamily="18" charset="0"/>
              </a:rPr>
              <a:t>Татьяна Веденская – «Спонсор, или Муж объелся груш»;</a:t>
            </a:r>
          </a:p>
          <a:p>
            <a:pPr marL="285750" indent="285750" algn="l">
              <a:lnSpc>
                <a:spcPct val="110000"/>
              </a:lnSpc>
              <a:buFont typeface="Arial" panose="020B0604020202020204" pitchFamily="34" charset="0"/>
              <a:buChar char="•"/>
            </a:pPr>
            <a:r>
              <a:rPr lang="ru-RU" sz="1600" dirty="0" smtClean="0">
                <a:solidFill>
                  <a:schemeClr val="tx1"/>
                </a:solidFill>
                <a:latin typeface="Times New Roman" panose="02020603050405020304" pitchFamily="18" charset="0"/>
                <a:cs typeface="Times New Roman" panose="02020603050405020304" pitchFamily="18" charset="0"/>
              </a:rPr>
              <a:t>Маша Трауб – «Моя бабушка – Лермонтов»;</a:t>
            </a:r>
          </a:p>
          <a:p>
            <a:pPr marL="285750" indent="285750" algn="l">
              <a:lnSpc>
                <a:spcPct val="110000"/>
              </a:lnSpc>
              <a:buFont typeface="Arial" panose="020B0604020202020204" pitchFamily="34" charset="0"/>
              <a:buChar char="•"/>
            </a:pPr>
            <a:r>
              <a:rPr lang="ru-RU" sz="1600" dirty="0" smtClean="0">
                <a:solidFill>
                  <a:schemeClr val="tx1"/>
                </a:solidFill>
                <a:latin typeface="Times New Roman" panose="02020603050405020304" pitchFamily="18" charset="0"/>
                <a:cs typeface="Times New Roman" panose="02020603050405020304" pitchFamily="18" charset="0"/>
              </a:rPr>
              <a:t>Татьяна Устинова – «Призрак Канта»;</a:t>
            </a:r>
          </a:p>
          <a:p>
            <a:pPr marL="285750" indent="285750" algn="l">
              <a:lnSpc>
                <a:spcPct val="110000"/>
              </a:lnSpc>
              <a:buFont typeface="Arial" panose="020B0604020202020204" pitchFamily="34" charset="0"/>
              <a:buChar char="•"/>
            </a:pPr>
            <a:r>
              <a:rPr lang="ru-RU" sz="1600" dirty="0" smtClean="0">
                <a:solidFill>
                  <a:schemeClr val="tx1"/>
                </a:solidFill>
                <a:latin typeface="Times New Roman" panose="02020603050405020304" pitchFamily="18" charset="0"/>
                <a:cs typeface="Times New Roman" panose="02020603050405020304" pitchFamily="18" charset="0"/>
              </a:rPr>
              <a:t>Ирина Витковская – «Три книги про любовь»;</a:t>
            </a:r>
          </a:p>
          <a:p>
            <a:pPr marL="285750" indent="285750" algn="l">
              <a:lnSpc>
                <a:spcPct val="110000"/>
              </a:lnSpc>
              <a:buFont typeface="Arial" panose="020B0604020202020204" pitchFamily="34" charset="0"/>
              <a:buChar char="•"/>
            </a:pPr>
            <a:r>
              <a:rPr lang="ru-RU" sz="1600" dirty="0" smtClean="0">
                <a:solidFill>
                  <a:schemeClr val="tx1"/>
                </a:solidFill>
                <a:latin typeface="Times New Roman" panose="02020603050405020304" pitchFamily="18" charset="0"/>
                <a:cs typeface="Times New Roman" panose="02020603050405020304" pitchFamily="18" charset="0"/>
              </a:rPr>
              <a:t>Татьяна Тронина – «Страсти по Адели»;</a:t>
            </a:r>
          </a:p>
          <a:p>
            <a:pPr marL="285750" indent="285750" algn="l">
              <a:lnSpc>
                <a:spcPct val="110000"/>
              </a:lnSpc>
              <a:buFont typeface="Arial" panose="020B0604020202020204" pitchFamily="34" charset="0"/>
              <a:buChar char="•"/>
            </a:pPr>
            <a:r>
              <a:rPr lang="ru-RU" sz="1600" dirty="0" smtClean="0">
                <a:solidFill>
                  <a:schemeClr val="tx1"/>
                </a:solidFill>
                <a:latin typeface="Times New Roman" panose="02020603050405020304" pitchFamily="18" charset="0"/>
                <a:cs typeface="Times New Roman" panose="02020603050405020304" pitchFamily="18" charset="0"/>
              </a:rPr>
              <a:t>Антон Чиж – «Лабиринт Просперо»; </a:t>
            </a:r>
          </a:p>
          <a:p>
            <a:pPr marL="285750" indent="285750" algn="l">
              <a:lnSpc>
                <a:spcPct val="110000"/>
              </a:lnSpc>
              <a:buFont typeface="Arial" panose="020B0604020202020204" pitchFamily="34" charset="0"/>
              <a:buChar char="•"/>
            </a:pPr>
            <a:r>
              <a:rPr lang="ru-RU" sz="1600" dirty="0" smtClean="0">
                <a:solidFill>
                  <a:schemeClr val="tx1"/>
                </a:solidFill>
                <a:latin typeface="Times New Roman" panose="02020603050405020304" pitchFamily="18" charset="0"/>
                <a:cs typeface="Times New Roman" panose="02020603050405020304" pitchFamily="18" charset="0"/>
              </a:rPr>
              <a:t>Сара Джио – «Утреннее сияние»; </a:t>
            </a:r>
          </a:p>
          <a:p>
            <a:pPr marL="285750" indent="285750" algn="l">
              <a:lnSpc>
                <a:spcPct val="110000"/>
              </a:lnSpc>
              <a:buFont typeface="Arial" panose="020B0604020202020204" pitchFamily="34" charset="0"/>
              <a:buChar char="•"/>
            </a:pPr>
            <a:r>
              <a:rPr lang="ru-RU" sz="1600" dirty="0" smtClean="0">
                <a:solidFill>
                  <a:schemeClr val="tx1"/>
                </a:solidFill>
                <a:latin typeface="Times New Roman" panose="02020603050405020304" pitchFamily="18" charset="0"/>
                <a:cs typeface="Times New Roman" panose="02020603050405020304" pitchFamily="18" charset="0"/>
              </a:rPr>
              <a:t>Виктория Шваб – «Архив»;</a:t>
            </a:r>
          </a:p>
          <a:p>
            <a:pPr marL="285750" indent="285750" algn="l">
              <a:lnSpc>
                <a:spcPct val="110000"/>
              </a:lnSpc>
              <a:buFont typeface="Arial" panose="020B0604020202020204" pitchFamily="34" charset="0"/>
              <a:buChar char="•"/>
            </a:pPr>
            <a:r>
              <a:rPr lang="ru-RU" sz="1600" dirty="0" smtClean="0">
                <a:solidFill>
                  <a:schemeClr val="tx1"/>
                </a:solidFill>
                <a:latin typeface="Times New Roman" panose="02020603050405020304" pitchFamily="18" charset="0"/>
                <a:cs typeface="Times New Roman" panose="02020603050405020304" pitchFamily="18" charset="0"/>
              </a:rPr>
              <a:t>Джефф Вандермеер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 «Аннигиляция» и др.</a:t>
            </a:r>
          </a:p>
          <a:p>
            <a:pPr marL="285750" algn="l">
              <a:lnSpc>
                <a:spcPct val="110000"/>
              </a:lnSpc>
            </a:pPr>
            <a:r>
              <a:rPr lang="ru-RU" sz="1600" dirty="0" smtClean="0">
                <a:solidFill>
                  <a:schemeClr val="tx1"/>
                </a:solidFill>
                <a:latin typeface="Times New Roman" panose="02020603050405020304" pitchFamily="18" charset="0"/>
                <a:cs typeface="Times New Roman" panose="02020603050405020304" pitchFamily="18" charset="0"/>
              </a:rPr>
              <a:t>Подробно со списком литературы для взрослых читателей можно ознакомиться на сайте: </a:t>
            </a:r>
            <a:r>
              <a:rPr lang="en-US" sz="1600" dirty="0" smtClean="0">
                <a:solidFill>
                  <a:schemeClr val="accent1"/>
                </a:solidFill>
                <a:latin typeface="Times New Roman" panose="02020603050405020304" pitchFamily="18" charset="0"/>
                <a:cs typeface="Times New Roman" panose="02020603050405020304" pitchFamily="18" charset="0"/>
                <a:hlinkClick r:id="rId2"/>
              </a:rPr>
              <a:t>http://cbspechenga.ru</a:t>
            </a:r>
            <a:r>
              <a:rPr lang="ru-RU" sz="1600" dirty="0" smtClean="0">
                <a:solidFill>
                  <a:schemeClr val="accent1"/>
                </a:solidFill>
                <a:latin typeface="Times New Roman" panose="02020603050405020304" pitchFamily="18" charset="0"/>
                <a:cs typeface="Times New Roman" panose="02020603050405020304" pitchFamily="18" charset="0"/>
              </a:rPr>
              <a:t> </a:t>
            </a:r>
            <a:endParaRPr lang="ru-RU" sz="1600" dirty="0">
              <a:solidFill>
                <a:schemeClr val="accent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484290" y="195937"/>
            <a:ext cx="6192688" cy="722857"/>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prstTxWarp prst="textWave1">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Спешите прочитать!</a:t>
            </a:r>
            <a:endParaRPr lang="ru-RU" sz="5400" b="1" cap="none" spc="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31133" y="903478"/>
            <a:ext cx="829900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solidFill>
                  <a:schemeClr val="accent6"/>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Новое поступление книг в библиотеке!</a:t>
            </a:r>
            <a:endParaRPr lang="ru-RU" sz="3600" b="1" cap="none" spc="0" dirty="0">
              <a:ln w="11430"/>
              <a:solidFill>
                <a:schemeClr val="accent6"/>
              </a:solidFill>
              <a:effectLst>
                <a:outerShdw blurRad="50800" dist="39000" dir="5460000" algn="tl">
                  <a:srgbClr val="000000">
                    <a:alpha val="38000"/>
                  </a:srgbClr>
                </a:outerShdw>
              </a:effectLst>
            </a:endParaRPr>
          </a:p>
        </p:txBody>
      </p:sp>
      <p:sp>
        <p:nvSpPr>
          <p:cNvPr id="12" name="5-конечная звезда 11"/>
          <p:cNvSpPr/>
          <p:nvPr/>
        </p:nvSpPr>
        <p:spPr>
          <a:xfrm>
            <a:off x="7884368" y="172926"/>
            <a:ext cx="538615" cy="4624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5-конечная звезда 12"/>
          <p:cNvSpPr/>
          <p:nvPr/>
        </p:nvSpPr>
        <p:spPr>
          <a:xfrm>
            <a:off x="8422982" y="519094"/>
            <a:ext cx="541505" cy="48938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908" y="3061658"/>
            <a:ext cx="2833067" cy="2512054"/>
          </a:xfrm>
          <a:prstGeom prst="rect">
            <a:avLst/>
          </a:prstGeom>
        </p:spPr>
      </p:pic>
      <p:sp>
        <p:nvSpPr>
          <p:cNvPr id="15" name="5-конечная звезда 14"/>
          <p:cNvSpPr/>
          <p:nvPr/>
        </p:nvSpPr>
        <p:spPr>
          <a:xfrm>
            <a:off x="755576" y="144461"/>
            <a:ext cx="576064" cy="4329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5-конечная звезда 15"/>
          <p:cNvSpPr/>
          <p:nvPr/>
        </p:nvSpPr>
        <p:spPr>
          <a:xfrm>
            <a:off x="323528" y="557366"/>
            <a:ext cx="540467" cy="4781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5-конечная звезда 16"/>
          <p:cNvSpPr/>
          <p:nvPr/>
        </p:nvSpPr>
        <p:spPr>
          <a:xfrm>
            <a:off x="212902" y="6334762"/>
            <a:ext cx="432048"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5-конечная звезда 17"/>
          <p:cNvSpPr/>
          <p:nvPr/>
        </p:nvSpPr>
        <p:spPr>
          <a:xfrm>
            <a:off x="856504" y="6334882"/>
            <a:ext cx="288032" cy="2843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5-конечная звезда 18"/>
          <p:cNvSpPr/>
          <p:nvPr/>
        </p:nvSpPr>
        <p:spPr>
          <a:xfrm>
            <a:off x="1331640" y="6413782"/>
            <a:ext cx="360040" cy="2917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5-конечная звезда 19"/>
          <p:cNvSpPr/>
          <p:nvPr/>
        </p:nvSpPr>
        <p:spPr>
          <a:xfrm>
            <a:off x="1866554" y="6505773"/>
            <a:ext cx="257173" cy="226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5-конечная звезда 20"/>
          <p:cNvSpPr/>
          <p:nvPr/>
        </p:nvSpPr>
        <p:spPr>
          <a:xfrm>
            <a:off x="2271470" y="6372469"/>
            <a:ext cx="360040" cy="2917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5-конечная звезда 21"/>
          <p:cNvSpPr/>
          <p:nvPr/>
        </p:nvSpPr>
        <p:spPr>
          <a:xfrm>
            <a:off x="2751291" y="6534591"/>
            <a:ext cx="288032" cy="2178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5-конечная звезда 22"/>
          <p:cNvSpPr/>
          <p:nvPr/>
        </p:nvSpPr>
        <p:spPr>
          <a:xfrm>
            <a:off x="3134064" y="6385027"/>
            <a:ext cx="288032" cy="2917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5-конечная звезда 23"/>
          <p:cNvSpPr/>
          <p:nvPr/>
        </p:nvSpPr>
        <p:spPr>
          <a:xfrm>
            <a:off x="3525034" y="6440924"/>
            <a:ext cx="360040" cy="2917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5-конечная звезда 24"/>
          <p:cNvSpPr/>
          <p:nvPr/>
        </p:nvSpPr>
        <p:spPr>
          <a:xfrm>
            <a:off x="4076106" y="6392425"/>
            <a:ext cx="288032" cy="2843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5-конечная звезда 25"/>
          <p:cNvSpPr/>
          <p:nvPr/>
        </p:nvSpPr>
        <p:spPr>
          <a:xfrm>
            <a:off x="4580634" y="6272037"/>
            <a:ext cx="423414" cy="3471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5-конечная звезда 26"/>
          <p:cNvSpPr/>
          <p:nvPr/>
        </p:nvSpPr>
        <p:spPr>
          <a:xfrm>
            <a:off x="5220072" y="6355807"/>
            <a:ext cx="288032" cy="2810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5-конечная звезда 27"/>
          <p:cNvSpPr/>
          <p:nvPr/>
        </p:nvSpPr>
        <p:spPr>
          <a:xfrm>
            <a:off x="5724128" y="6392425"/>
            <a:ext cx="432048" cy="3502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5-конечная звезда 28"/>
          <p:cNvSpPr/>
          <p:nvPr/>
        </p:nvSpPr>
        <p:spPr>
          <a:xfrm>
            <a:off x="6372200" y="6451387"/>
            <a:ext cx="288032" cy="2253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5-конечная звезда 29"/>
          <p:cNvSpPr/>
          <p:nvPr/>
        </p:nvSpPr>
        <p:spPr>
          <a:xfrm>
            <a:off x="6840581" y="6272037"/>
            <a:ext cx="467723" cy="3471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5-конечная звезда 30"/>
          <p:cNvSpPr/>
          <p:nvPr/>
        </p:nvSpPr>
        <p:spPr>
          <a:xfrm>
            <a:off x="7440881" y="6392426"/>
            <a:ext cx="371479" cy="3225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5-конечная звезда 32"/>
          <p:cNvSpPr/>
          <p:nvPr/>
        </p:nvSpPr>
        <p:spPr>
          <a:xfrm>
            <a:off x="8495647" y="6329471"/>
            <a:ext cx="477611" cy="3777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5-конечная звезда 33"/>
          <p:cNvSpPr/>
          <p:nvPr/>
        </p:nvSpPr>
        <p:spPr>
          <a:xfrm>
            <a:off x="7973655" y="6303617"/>
            <a:ext cx="360040" cy="274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942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a:bodyPr>
          <a:lstStyle/>
          <a:p>
            <a:pPr marL="0" indent="0" algn="ctr">
              <a:buNone/>
            </a:pPr>
            <a:r>
              <a:rPr lang="ru-RU" sz="2000" b="1" dirty="0" smtClean="0">
                <a:latin typeface="Times New Roman" panose="02020603050405020304" pitchFamily="18" charset="0"/>
                <a:cs typeface="Times New Roman" panose="02020603050405020304" pitchFamily="18" charset="0"/>
              </a:rPr>
              <a:t>Хоссейни, Халед.</a:t>
            </a:r>
            <a:br>
              <a:rPr lang="ru-RU" sz="2000" b="1" dirty="0" smtClean="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Бегущий за ветром. – Москва, 2018. – 413 с.</a:t>
            </a:r>
            <a:endParaRPr lang="ru-RU" sz="2000" b="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635896" y="1052736"/>
            <a:ext cx="5256584" cy="4785395"/>
          </a:xfrm>
        </p:spPr>
        <p:txBody>
          <a:bodyPr>
            <a:noAutofit/>
          </a:bodyPr>
          <a:lstStyle/>
          <a:p>
            <a:pPr marL="0" indent="457200" algn="just">
              <a:spcBef>
                <a:spcPts val="0"/>
              </a:spcBef>
              <a:buNone/>
            </a:pPr>
            <a:r>
              <a:rPr lang="ru-RU" sz="1600" i="1" dirty="0">
                <a:latin typeface="Times New Roman" panose="02020603050405020304" pitchFamily="18" charset="0"/>
                <a:cs typeface="Times New Roman" panose="02020603050405020304" pitchFamily="18" charset="0"/>
              </a:rPr>
              <a:t>Ошеломляющий дебютный роман, который уже называют главным романом нового века, а его автора – живым классиком. «Бегущий за ветром» – проникновенная, пробирающая до самого нутра история о дружбе и верности, о предательстве и искуплении. Нежный, тонкий, ироничный и по-хорошему сентиментальный, роман Халеда Хоссейни напоминает живописное полотно, которое можно разглядывать бесконечно</a:t>
            </a:r>
            <a:r>
              <a:rPr lang="ru-RU" sz="1600" i="1" dirty="0" smtClean="0">
                <a:latin typeface="Times New Roman" panose="02020603050405020304" pitchFamily="18" charset="0"/>
                <a:cs typeface="Times New Roman" panose="02020603050405020304" pitchFamily="18" charset="0"/>
              </a:rPr>
              <a:t>.</a:t>
            </a:r>
            <a:endParaRPr lang="ru-RU" sz="1600" i="1" dirty="0">
              <a:latin typeface="Times New Roman" panose="02020603050405020304" pitchFamily="18" charset="0"/>
              <a:cs typeface="Times New Roman" panose="02020603050405020304" pitchFamily="18" charset="0"/>
            </a:endParaRPr>
          </a:p>
          <a:p>
            <a:pPr marL="0" indent="457200" algn="just">
              <a:spcBef>
                <a:spcPts val="0"/>
              </a:spcBef>
              <a:buNone/>
            </a:pPr>
            <a:r>
              <a:rPr lang="ru-RU" sz="1600" i="1" dirty="0">
                <a:latin typeface="Times New Roman" panose="02020603050405020304" pitchFamily="18" charset="0"/>
                <a:cs typeface="Times New Roman" panose="02020603050405020304" pitchFamily="18" charset="0"/>
              </a:rPr>
              <a:t>Амира и Хасана разделяла пропасть. Один принадлежал к местной аристократии, другой – к презираемому меньшинству. У одного отец был красив и важен, у другого – хром и жалок. Один был запойным читателем, другой – неграмотным. Заячью губу Хасана видели все, уродливые же шрамы Амира были скрыты глубоко внутри. Но не найти людей ближе, чем эти два мальчика. Их история разворачивается на фоне кабульской идиллии, которая вскоре сменится грозными бурями. Мальчики – словно два бумажных змея, которые подхватила эта буря и разметала в разные стороны. У каждого своя судьба, своя трагедия, но они, как и в детстве, связаны прочнейшими узами.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94" y="1196751"/>
            <a:ext cx="3379727" cy="5350555"/>
          </a:xfrm>
          <a:prstGeom prst="rect">
            <a:avLst/>
          </a:prstGeom>
        </p:spPr>
      </p:pic>
    </p:spTree>
    <p:extLst>
      <p:ext uri="{BB962C8B-B14F-4D97-AF65-F5344CB8AC3E}">
        <p14:creationId xmlns:p14="http://schemas.microsoft.com/office/powerpoint/2010/main" val="106301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6512511" cy="1143000"/>
          </a:xfrm>
        </p:spPr>
        <p:txBody>
          <a:bodyPr>
            <a:normAutofit/>
          </a:bodyPr>
          <a:lstStyle/>
          <a:p>
            <a:pPr marL="0" indent="0" algn="ctr">
              <a:buNone/>
            </a:pPr>
            <a:r>
              <a:rPr lang="ru-RU" sz="2000" b="1" dirty="0" smtClean="0">
                <a:latin typeface="Times New Roman" panose="02020603050405020304" pitchFamily="18" charset="0"/>
                <a:cs typeface="Times New Roman" panose="02020603050405020304" pitchFamily="18" charset="0"/>
              </a:rPr>
              <a:t>Вандермеер, Джефф.</a:t>
            </a:r>
            <a:br>
              <a:rPr lang="ru-RU" sz="2000" b="1" dirty="0" smtClean="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Аннигиляция. – Москва, 2018. – 251 с.</a:t>
            </a:r>
            <a:endParaRPr lang="ru-RU" sz="2000" b="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923928" y="1196752"/>
            <a:ext cx="4799383" cy="4569371"/>
          </a:xfrm>
        </p:spPr>
        <p:txBody>
          <a:bodyPr>
            <a:noAutofit/>
          </a:bodyPr>
          <a:lstStyle/>
          <a:p>
            <a:pPr marL="0" indent="457200" algn="just">
              <a:spcBef>
                <a:spcPts val="0"/>
              </a:spcBef>
              <a:buNone/>
            </a:pPr>
            <a:r>
              <a:rPr lang="ru-RU" sz="1600" i="1" dirty="0" smtClean="0">
                <a:latin typeface="Times New Roman" panose="02020603050405020304" pitchFamily="18" charset="0"/>
                <a:cs typeface="Times New Roman" panose="02020603050405020304" pitchFamily="18" charset="0"/>
              </a:rPr>
              <a:t>Фантастический </a:t>
            </a:r>
            <a:r>
              <a:rPr lang="ru-RU" sz="1600" i="1" dirty="0">
                <a:latin typeface="Times New Roman" panose="02020603050405020304" pitchFamily="18" charset="0"/>
                <a:cs typeface="Times New Roman" panose="02020603050405020304" pitchFamily="18" charset="0"/>
              </a:rPr>
              <a:t>роман Джеффа Вандермеера «Аннигиляция» жуткий и завораживающий, он до последней страницы не отпустит внимание читателя. </a:t>
            </a:r>
            <a:endParaRPr lang="ru-RU" sz="1600" i="1" dirty="0" smtClean="0">
              <a:latin typeface="Times New Roman" panose="02020603050405020304" pitchFamily="18" charset="0"/>
              <a:cs typeface="Times New Roman" panose="02020603050405020304" pitchFamily="18" charset="0"/>
            </a:endParaRPr>
          </a:p>
          <a:p>
            <a:pPr marL="0" indent="457200" algn="just">
              <a:spcBef>
                <a:spcPts val="0"/>
              </a:spcBef>
              <a:buNone/>
            </a:pPr>
            <a:r>
              <a:rPr lang="ru-RU" sz="1600" i="1" dirty="0" smtClean="0">
                <a:latin typeface="Times New Roman" panose="02020603050405020304" pitchFamily="18" charset="0"/>
                <a:cs typeface="Times New Roman" panose="02020603050405020304" pitchFamily="18" charset="0"/>
              </a:rPr>
              <a:t>Ни </a:t>
            </a:r>
            <a:r>
              <a:rPr lang="ru-RU" sz="1600" i="1" dirty="0">
                <a:latin typeface="Times New Roman" panose="02020603050405020304" pitchFamily="18" charset="0"/>
                <a:cs typeface="Times New Roman" panose="02020603050405020304" pitchFamily="18" charset="0"/>
              </a:rPr>
              <a:t>один учёный не может объяснить, откуда взялась Зона Икс. Это место, в котором свои законы, здесь происходят аномальные явления, здесь нет монстров и охотников. А желающих там побывать не так уж и много. Изучением Зоны занимается тайная правительственная организация. Периодически они направляют туда экспедиции, но люди либо не возвращаются оттуда вовсе, либо возвращаются изменившимися до неузнаваемости. А может, это уже совсем не люди</a:t>
            </a:r>
            <a:r>
              <a:rPr lang="ru-RU" sz="1600" i="1" dirty="0" smtClean="0">
                <a:latin typeface="Times New Roman" panose="02020603050405020304" pitchFamily="18" charset="0"/>
                <a:cs typeface="Times New Roman" panose="02020603050405020304" pitchFamily="18" charset="0"/>
              </a:rPr>
              <a:t>. </a:t>
            </a:r>
          </a:p>
          <a:p>
            <a:pPr marL="0" indent="457200" algn="just">
              <a:spcBef>
                <a:spcPts val="0"/>
              </a:spcBef>
              <a:buNone/>
            </a:pPr>
            <a:r>
              <a:rPr lang="ru-RU" sz="1600" i="1" dirty="0" smtClean="0">
                <a:latin typeface="Times New Roman" panose="02020603050405020304" pitchFamily="18" charset="0"/>
                <a:cs typeface="Times New Roman" panose="02020603050405020304" pitchFamily="18" charset="0"/>
              </a:rPr>
              <a:t>Сможет </a:t>
            </a:r>
            <a:r>
              <a:rPr lang="ru-RU" sz="1600" i="1" dirty="0">
                <a:latin typeface="Times New Roman" panose="02020603050405020304" pitchFamily="18" charset="0"/>
                <a:cs typeface="Times New Roman" panose="02020603050405020304" pitchFamily="18" charset="0"/>
              </a:rPr>
              <a:t>ли новая, двенадцатая, экспедиция в Зону добиться того, что не удалось предшественникам, и раскрыть тайны этого проклятого места? Оставив позади имена и прежние жизни, четыре женщины – психолог, биолог, топограф и антрополог – отправляются навстречу чуждой, нечеловеческой тайне…</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77" y="1268760"/>
            <a:ext cx="3377075" cy="5375343"/>
          </a:xfrm>
          <a:prstGeom prst="rect">
            <a:avLst/>
          </a:prstGeom>
        </p:spPr>
      </p:pic>
    </p:spTree>
    <p:extLst>
      <p:ext uri="{BB962C8B-B14F-4D97-AF65-F5344CB8AC3E}">
        <p14:creationId xmlns:p14="http://schemas.microsoft.com/office/powerpoint/2010/main" val="140716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332656"/>
            <a:ext cx="6512511" cy="1143000"/>
          </a:xfrm>
        </p:spPr>
        <p:txBody>
          <a:bodyPr>
            <a:normAutofit/>
          </a:bodyPr>
          <a:lstStyle/>
          <a:p>
            <a:pPr marL="0" indent="0" algn="ctr">
              <a:buNone/>
            </a:pPr>
            <a:r>
              <a:rPr lang="ru-RU" sz="2000" b="1" dirty="0" smtClean="0">
                <a:latin typeface="Times New Roman" panose="02020603050405020304" pitchFamily="18" charset="0"/>
                <a:cs typeface="Times New Roman" panose="02020603050405020304" pitchFamily="18" charset="0"/>
              </a:rPr>
              <a:t>Вильмонт, Екатерина Николаевна.</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ru-RU" sz="2000" b="0" dirty="0" smtClean="0">
                <a:latin typeface="Times New Roman" panose="02020603050405020304" pitchFamily="18" charset="0"/>
                <a:cs typeface="Times New Roman" panose="02020603050405020304" pitchFamily="18" charset="0"/>
              </a:rPr>
              <a:t>Шпионы тоже лохи. – Москва, 2018. – 318 с.</a:t>
            </a:r>
            <a:endParaRPr lang="ru-RU" sz="2000" b="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707904" y="1145142"/>
            <a:ext cx="5122912" cy="4608512"/>
          </a:xfrm>
        </p:spPr>
        <p:txBody>
          <a:bodyPr>
            <a:noAutofit/>
          </a:bodyPr>
          <a:lstStyle/>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Книга «Шпионы тоже лохи» - прекрасный, увлекательный современный роман о самом спелом, самом сладком, самом безумном чувстве на свете. </a:t>
            </a:r>
            <a:r>
              <a:rPr lang="ru-RU" sz="1600" i="1" dirty="0" smtClean="0">
                <a:latin typeface="Times New Roman" panose="02020603050405020304" pitchFamily="18" charset="0"/>
                <a:cs typeface="Times New Roman" panose="02020603050405020304" pitchFamily="18" charset="0"/>
              </a:rPr>
              <a:t>Данный </a:t>
            </a:r>
            <a:r>
              <a:rPr lang="ru-RU" sz="1600" i="1" dirty="0">
                <a:latin typeface="Times New Roman" panose="02020603050405020304" pitchFamily="18" charset="0"/>
                <a:cs typeface="Times New Roman" panose="02020603050405020304" pitchFamily="18" charset="0"/>
              </a:rPr>
              <a:t>роман о любви, настоящей, бесцеремонной любви</a:t>
            </a:r>
            <a:r>
              <a:rPr lang="ru-RU" sz="1600" i="1" dirty="0" smtClean="0">
                <a:latin typeface="Times New Roman" panose="02020603050405020304" pitchFamily="18" charset="0"/>
                <a:cs typeface="Times New Roman" panose="02020603050405020304" pitchFamily="18" charset="0"/>
              </a:rPr>
              <a:t>…</a:t>
            </a:r>
            <a:endParaRPr lang="ru-RU" sz="1600" i="1"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Итак, как бы там ни было, но Бобров и Марта вместе, по-прежнему </a:t>
            </a:r>
            <a:r>
              <a:rPr lang="ru-RU" sz="1600" i="1" dirty="0" smtClean="0">
                <a:latin typeface="Times New Roman" panose="02020603050405020304" pitchFamily="18" charset="0"/>
                <a:cs typeface="Times New Roman" panose="02020603050405020304" pitchFamily="18" charset="0"/>
              </a:rPr>
              <a:t>вместе. Но </a:t>
            </a:r>
            <a:r>
              <a:rPr lang="ru-RU" sz="1600" i="1" dirty="0">
                <a:latin typeface="Times New Roman" panose="02020603050405020304" pitchFamily="18" charset="0"/>
                <a:cs typeface="Times New Roman" panose="02020603050405020304" pitchFamily="18" charset="0"/>
              </a:rPr>
              <a:t>надолго </a:t>
            </a:r>
            <a:r>
              <a:rPr lang="ru-RU" sz="1600" i="1" dirty="0" smtClean="0">
                <a:latin typeface="Times New Roman" panose="02020603050405020304" pitchFamily="18" charset="0"/>
                <a:cs typeface="Times New Roman" panose="02020603050405020304" pitchFamily="18" charset="0"/>
              </a:rPr>
              <a:t>ли? Ведь </a:t>
            </a:r>
            <a:r>
              <a:rPr lang="ru-RU" sz="1600" i="1" dirty="0">
                <a:latin typeface="Times New Roman" panose="02020603050405020304" pitchFamily="18" charset="0"/>
                <a:cs typeface="Times New Roman" panose="02020603050405020304" pitchFamily="18" charset="0"/>
              </a:rPr>
              <a:t>многим данный счастливый союз не дает покоя. </a:t>
            </a:r>
            <a:r>
              <a:rPr lang="ru-RU" sz="1600" i="1" dirty="0" smtClean="0">
                <a:latin typeface="Times New Roman" panose="02020603050405020304" pitchFamily="18" charset="0"/>
                <a:cs typeface="Times New Roman" panose="02020603050405020304" pitchFamily="18" charset="0"/>
              </a:rPr>
              <a:t>А </a:t>
            </a:r>
            <a:r>
              <a:rPr lang="ru-RU" sz="1600" i="1" dirty="0">
                <a:latin typeface="Times New Roman" panose="02020603050405020304" pitchFamily="18" charset="0"/>
                <a:cs typeface="Times New Roman" panose="02020603050405020304" pitchFamily="18" charset="0"/>
              </a:rPr>
              <a:t>некто и вовсе намерен разбить </a:t>
            </a:r>
            <a:r>
              <a:rPr lang="ru-RU" sz="1600" i="1" dirty="0" smtClean="0">
                <a:latin typeface="Times New Roman" panose="02020603050405020304" pitchFamily="18" charset="0"/>
                <a:cs typeface="Times New Roman" panose="02020603050405020304" pitchFamily="18" charset="0"/>
              </a:rPr>
              <a:t>его… Так </a:t>
            </a:r>
            <a:r>
              <a:rPr lang="ru-RU" sz="1600" i="1" dirty="0">
                <a:latin typeface="Times New Roman" panose="02020603050405020304" pitchFamily="18" charset="0"/>
                <a:cs typeface="Times New Roman" panose="02020603050405020304" pitchFamily="18" charset="0"/>
              </a:rPr>
              <a:t>что </a:t>
            </a:r>
            <a:r>
              <a:rPr lang="ru-RU" sz="1600" i="1" dirty="0" smtClean="0">
                <a:latin typeface="Times New Roman" panose="02020603050405020304" pitchFamily="18" charset="0"/>
                <a:cs typeface="Times New Roman" panose="02020603050405020304" pitchFamily="18" charset="0"/>
              </a:rPr>
              <a:t>же… Неужели </a:t>
            </a:r>
            <a:r>
              <a:rPr lang="ru-RU" sz="1600" i="1" dirty="0">
                <a:latin typeface="Times New Roman" panose="02020603050405020304" pitchFamily="18" charset="0"/>
                <a:cs typeface="Times New Roman" panose="02020603050405020304" pitchFamily="18" charset="0"/>
              </a:rPr>
              <a:t>завистникам и недоброжелателям все же удастся осуществить свою мечту? </a:t>
            </a: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Дорогие наши друзья, перед вами роман, который является продолжением романа грандиозного, удивительного современного романа Екатерины Николаевны Вильмонт «Вафли по-шпионски»! </a:t>
            </a: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Можете даже на секунду не сомневаться в том, что роман «Шпионы тоже лохи» придется вам по душе. </a:t>
            </a: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Ведь его сюжет построен на невероятных событиях, безумствах, истинных чувствах, от которых у каждого закружится голова, а сердце начнет биться быстрее.</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51" y="1268760"/>
            <a:ext cx="3466064" cy="4217260"/>
          </a:xfrm>
          <a:prstGeom prst="rect">
            <a:avLst/>
          </a:prstGeom>
        </p:spPr>
      </p:pic>
    </p:spTree>
    <p:extLst>
      <p:ext uri="{BB962C8B-B14F-4D97-AF65-F5344CB8AC3E}">
        <p14:creationId xmlns:p14="http://schemas.microsoft.com/office/powerpoint/2010/main" val="419167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normAutofit/>
          </a:bodyPr>
          <a:lstStyle/>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Чиж, Антон.</a:t>
            </a:r>
            <a:r>
              <a:rPr lang="ru-RU" sz="2000" dirty="0" smtClean="0">
                <a:solidFill>
                  <a:schemeClr val="tx1"/>
                </a:solidFill>
                <a:latin typeface="Times New Roman" panose="02020603050405020304" pitchFamily="18" charset="0"/>
                <a:cs typeface="Times New Roman" panose="02020603050405020304" pitchFamily="18" charset="0"/>
              </a:rPr>
              <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b="0" dirty="0" smtClean="0">
                <a:solidFill>
                  <a:schemeClr val="tx1"/>
                </a:solidFill>
                <a:latin typeface="Times New Roman" panose="02020603050405020304" pitchFamily="18" charset="0"/>
                <a:cs typeface="Times New Roman" panose="02020603050405020304" pitchFamily="18" charset="0"/>
              </a:rPr>
              <a:t>Лабиринт Просперо. – Москва, 2018. – 405 с.</a:t>
            </a:r>
            <a:endParaRPr lang="ru-RU" sz="2000" b="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139952" y="1268760"/>
            <a:ext cx="4546848" cy="4497363"/>
          </a:xfrm>
        </p:spPr>
        <p:txBody>
          <a:bodyPr>
            <a:noAutofit/>
          </a:bodyPr>
          <a:lstStyle/>
          <a:p>
            <a:pPr marL="0" indent="457200" algn="just">
              <a:spcBef>
                <a:spcPts val="0"/>
              </a:spcBef>
              <a:spcAft>
                <a:spcPts val="0"/>
              </a:spcAft>
              <a:buNone/>
            </a:pPr>
            <a:r>
              <a:rPr lang="ru-RU" sz="1600" i="1" dirty="0">
                <a:solidFill>
                  <a:schemeClr val="tx1"/>
                </a:solidFill>
                <a:latin typeface="Times New Roman" panose="02020603050405020304" pitchFamily="18" charset="0"/>
                <a:cs typeface="Times New Roman" panose="02020603050405020304" pitchFamily="18" charset="0"/>
              </a:rPr>
              <a:t>Знаменитый сыщик петербургской полиции Родион </a:t>
            </a:r>
            <a:r>
              <a:rPr lang="ru-RU" sz="1600" i="1" dirty="0" err="1">
                <a:solidFill>
                  <a:schemeClr val="tx1"/>
                </a:solidFill>
                <a:latin typeface="Times New Roman" panose="02020603050405020304" pitchFamily="18" charset="0"/>
                <a:cs typeface="Times New Roman" panose="02020603050405020304" pitchFamily="18" charset="0"/>
              </a:rPr>
              <a:t>Ванзаров</a:t>
            </a:r>
            <a:r>
              <a:rPr lang="ru-RU" sz="1600" i="1" dirty="0">
                <a:solidFill>
                  <a:schemeClr val="tx1"/>
                </a:solidFill>
                <a:latin typeface="Times New Roman" panose="02020603050405020304" pitchFamily="18" charset="0"/>
                <a:cs typeface="Times New Roman" panose="02020603050405020304" pitchFamily="18" charset="0"/>
              </a:rPr>
              <a:t> уходит в отставку. Но и тут ему нет покоя! Он становится первым в России частным сыщиком – таким же блистательным, как и на государевой службе. И вот уже он получает заказ… не расследовать преступление, а предотвратить его. Изощренный ум </a:t>
            </a:r>
            <a:r>
              <a:rPr lang="ru-RU" sz="1600" i="1" dirty="0" err="1">
                <a:solidFill>
                  <a:schemeClr val="tx1"/>
                </a:solidFill>
                <a:latin typeface="Times New Roman" panose="02020603050405020304" pitchFamily="18" charset="0"/>
                <a:cs typeface="Times New Roman" panose="02020603050405020304" pitchFamily="18" charset="0"/>
              </a:rPr>
              <a:t>Ванзарова</a:t>
            </a:r>
            <a:r>
              <a:rPr lang="ru-RU" sz="1600" i="1" dirty="0">
                <a:solidFill>
                  <a:schemeClr val="tx1"/>
                </a:solidFill>
                <a:latin typeface="Times New Roman" panose="02020603050405020304" pitchFamily="18" charset="0"/>
                <a:cs typeface="Times New Roman" panose="02020603050405020304" pitchFamily="18" charset="0"/>
              </a:rPr>
              <a:t> сталкивается с не менее изощренным умом человека, который задумал и обставил будущее преступление как театральную постановку, – и в конце ее </a:t>
            </a:r>
            <a:r>
              <a:rPr lang="ru-RU" sz="1600" i="1" dirty="0" err="1">
                <a:solidFill>
                  <a:schemeClr val="tx1"/>
                </a:solidFill>
                <a:latin typeface="Times New Roman" panose="02020603050405020304" pitchFamily="18" charset="0"/>
                <a:cs typeface="Times New Roman" panose="02020603050405020304" pitchFamily="18" charset="0"/>
              </a:rPr>
              <a:t>Ванзарову</a:t>
            </a:r>
            <a:r>
              <a:rPr lang="ru-RU" sz="1600" i="1" dirty="0">
                <a:solidFill>
                  <a:schemeClr val="tx1"/>
                </a:solidFill>
                <a:latin typeface="Times New Roman" panose="02020603050405020304" pitchFamily="18" charset="0"/>
                <a:cs typeface="Times New Roman" panose="02020603050405020304" pitchFamily="18" charset="0"/>
              </a:rPr>
              <a:t> уготована награда: черноокая красавица. Но Родион этого еще не знает</a:t>
            </a:r>
            <a:r>
              <a:rPr lang="ru-RU" sz="1600" i="1" dirty="0" smtClean="0">
                <a:solidFill>
                  <a:schemeClr val="tx1"/>
                </a:solidFill>
                <a:latin typeface="Times New Roman" panose="02020603050405020304" pitchFamily="18" charset="0"/>
                <a:cs typeface="Times New Roman" panose="02020603050405020304" pitchFamily="18" charset="0"/>
              </a:rPr>
              <a:t>…</a:t>
            </a:r>
            <a:endParaRPr lang="ru-RU" sz="1600" i="1" dirty="0">
              <a:solidFill>
                <a:schemeClr val="tx1"/>
              </a:solidFill>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ru-RU" sz="1600" i="1" dirty="0">
                <a:solidFill>
                  <a:schemeClr val="tx1"/>
                </a:solidFill>
                <a:latin typeface="Times New Roman" panose="02020603050405020304" pitchFamily="18" charset="0"/>
                <a:cs typeface="Times New Roman" panose="02020603050405020304" pitchFamily="18" charset="0"/>
              </a:rPr>
              <a:t>В своем новом романе «Лабиринт Просперо» писатель Антон Чиж впервые в истории мирового детектива выводит на арену сразу трех конкурирующих частных детективов. Чем закончится их схватка? Такого еще не было…</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64" y="1375048"/>
            <a:ext cx="3532909" cy="4667596"/>
          </a:xfrm>
          <a:prstGeom prst="rect">
            <a:avLst/>
          </a:prstGeom>
        </p:spPr>
      </p:pic>
    </p:spTree>
    <p:extLst>
      <p:ext uri="{BB962C8B-B14F-4D97-AF65-F5344CB8AC3E}">
        <p14:creationId xmlns:p14="http://schemas.microsoft.com/office/powerpoint/2010/main" val="317983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a:bodyPr>
          <a:lstStyle/>
          <a:p>
            <a:pPr marL="0" indent="0" algn="ctr">
              <a:buNone/>
            </a:pPr>
            <a:r>
              <a:rPr lang="ru-RU" sz="2000" b="1" dirty="0" smtClean="0">
                <a:latin typeface="Times New Roman" panose="02020603050405020304" pitchFamily="18" charset="0"/>
                <a:cs typeface="Times New Roman" panose="02020603050405020304" pitchFamily="18" charset="0"/>
              </a:rPr>
              <a:t>Карризи, Донато.</a:t>
            </a:r>
            <a:br>
              <a:rPr lang="ru-RU" sz="2000" b="1" dirty="0" smtClean="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Девушка в тумане. – Санкт-Петербург, 2018. – 346 с. </a:t>
            </a:r>
            <a:endParaRPr lang="ru-RU" sz="2000" b="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491880" y="1124744"/>
            <a:ext cx="5472608" cy="5965101"/>
          </a:xfrm>
        </p:spPr>
        <p:txBody>
          <a:bodyPr>
            <a:noAutofit/>
          </a:bodyPr>
          <a:lstStyle/>
          <a:p>
            <a:pPr marL="0" indent="457200" algn="just">
              <a:lnSpc>
                <a:spcPct val="120000"/>
              </a:lnSpc>
              <a:spcBef>
                <a:spcPts val="0"/>
              </a:spcBef>
              <a:spcAft>
                <a:spcPts val="0"/>
              </a:spcAft>
              <a:buNone/>
            </a:pPr>
            <a:r>
              <a:rPr lang="ru-RU" sz="1400" i="1" dirty="0">
                <a:latin typeface="Times New Roman" panose="02020603050405020304" pitchFamily="18" charset="0"/>
                <a:cs typeface="Times New Roman" panose="02020603050405020304" pitchFamily="18" charset="0"/>
              </a:rPr>
              <a:t>У каждого из нас свои скелеты в шкафу. </a:t>
            </a:r>
            <a:r>
              <a:rPr lang="ru-RU" sz="1400" i="1" dirty="0" smtClean="0">
                <a:latin typeface="Times New Roman" panose="02020603050405020304" pitchFamily="18" charset="0"/>
                <a:cs typeface="Times New Roman" panose="02020603050405020304" pitchFamily="18" charset="0"/>
              </a:rPr>
              <a:t>Кто-то </a:t>
            </a:r>
            <a:r>
              <a:rPr lang="ru-RU" sz="1400" i="1" dirty="0">
                <a:latin typeface="Times New Roman" panose="02020603050405020304" pitchFamily="18" charset="0"/>
                <a:cs typeface="Times New Roman" panose="02020603050405020304" pitchFamily="18" charset="0"/>
              </a:rPr>
              <a:t>тихонько попивает из фляжки крепкий напиток, </a:t>
            </a:r>
            <a:r>
              <a:rPr lang="ru-RU" sz="1400" i="1" dirty="0" smtClean="0">
                <a:latin typeface="Times New Roman" panose="02020603050405020304" pitchFamily="18" charset="0"/>
                <a:cs typeface="Times New Roman" panose="02020603050405020304" pitchFamily="18" charset="0"/>
              </a:rPr>
              <a:t>кто-то </a:t>
            </a:r>
            <a:r>
              <a:rPr lang="ru-RU" sz="1400" i="1">
                <a:latin typeface="Times New Roman" panose="02020603050405020304" pitchFamily="18" charset="0"/>
                <a:cs typeface="Times New Roman" panose="02020603050405020304" pitchFamily="18" charset="0"/>
              </a:rPr>
              <a:t>звонит </a:t>
            </a:r>
            <a:r>
              <a:rPr lang="ru-RU" sz="1400" i="1" smtClean="0">
                <a:latin typeface="Times New Roman" panose="02020603050405020304" pitchFamily="18" charset="0"/>
                <a:cs typeface="Times New Roman" panose="02020603050405020304" pitchFamily="18" charset="0"/>
              </a:rPr>
              <a:t>подруге </a:t>
            </a:r>
            <a:r>
              <a:rPr lang="ru-RU" sz="1400" i="1" dirty="0" smtClean="0">
                <a:latin typeface="Times New Roman" panose="02020603050405020304" pitchFamily="18" charset="0"/>
                <a:cs typeface="Times New Roman" panose="02020603050405020304" pitchFamily="18" charset="0"/>
              </a:rPr>
              <a:t>дочери</a:t>
            </a:r>
            <a:r>
              <a:rPr lang="ru-RU" sz="1400" i="1" dirty="0">
                <a:latin typeface="Times New Roman" panose="02020603050405020304" pitchFamily="18" charset="0"/>
                <a:cs typeface="Times New Roman" panose="02020603050405020304" pitchFamily="18" charset="0"/>
              </a:rPr>
              <a:t>, и в свои 50 лет с замиранием сердца ждет, когда же ответит нежный </a:t>
            </a:r>
            <a:r>
              <a:rPr lang="ru-RU" sz="1400" i="1" dirty="0" smtClean="0">
                <a:latin typeface="Times New Roman" panose="02020603050405020304" pitchFamily="18" charset="0"/>
                <a:cs typeface="Times New Roman" panose="02020603050405020304" pitchFamily="18" charset="0"/>
              </a:rPr>
              <a:t>голосок, а кто-то </a:t>
            </a:r>
            <a:r>
              <a:rPr lang="ru-RU" sz="1400" i="1" dirty="0">
                <a:latin typeface="Times New Roman" panose="02020603050405020304" pitchFamily="18" charset="0"/>
                <a:cs typeface="Times New Roman" panose="02020603050405020304" pitchFamily="18" charset="0"/>
              </a:rPr>
              <a:t>прячет в подвале огненные локоны милых и нежных  девочек. Чужая душа - потемки или вернее сказать туман. Плотный и густой. </a:t>
            </a:r>
          </a:p>
          <a:p>
            <a:pPr marL="0" indent="457200" algn="just">
              <a:lnSpc>
                <a:spcPct val="120000"/>
              </a:lnSpc>
              <a:spcBef>
                <a:spcPts val="0"/>
              </a:spcBef>
              <a:spcAft>
                <a:spcPts val="0"/>
              </a:spcAft>
              <a:buNone/>
            </a:pPr>
            <a:r>
              <a:rPr lang="ru-RU" sz="1400" i="1" dirty="0" smtClean="0">
                <a:latin typeface="Times New Roman" panose="02020603050405020304" pitchFamily="18" charset="0"/>
                <a:cs typeface="Times New Roman" panose="02020603050405020304" pitchFamily="18" charset="0"/>
              </a:rPr>
              <a:t>Авешот – маленький </a:t>
            </a:r>
            <a:r>
              <a:rPr lang="ru-RU" sz="1400" i="1" dirty="0">
                <a:latin typeface="Times New Roman" panose="02020603050405020304" pitchFamily="18" charset="0"/>
                <a:cs typeface="Times New Roman" panose="02020603050405020304" pitchFamily="18" charset="0"/>
              </a:rPr>
              <a:t>городок с населением около трех тысяч человек. Большая часть горожан – верующие люди. И у этого городка, стоящего обособленно, есть своя душа, состоящая из маленьких атомов человеческого бытия. Кто эти люди?</a:t>
            </a:r>
          </a:p>
          <a:p>
            <a:pPr marL="0" indent="457200" algn="just">
              <a:lnSpc>
                <a:spcPct val="120000"/>
              </a:lnSpc>
              <a:spcBef>
                <a:spcPts val="0"/>
              </a:spcBef>
              <a:spcAft>
                <a:spcPts val="0"/>
              </a:spcAft>
              <a:buNone/>
            </a:pPr>
            <a:r>
              <a:rPr lang="ru-RU" sz="1400" i="1" dirty="0">
                <a:latin typeface="Times New Roman" panose="02020603050405020304" pitchFamily="18" charset="0"/>
                <a:cs typeface="Times New Roman" panose="02020603050405020304" pitchFamily="18" charset="0"/>
              </a:rPr>
              <a:t>В канун Рождества бесследно пропадает шестнадцатилетняя девочка. Город потрясен. Анна Лу была милой и тихой, доброй и верующей девочкой, ее все любили. Начинаются поиски. Начинается процесс вычленения. Кто убийца или похититель?</a:t>
            </a:r>
          </a:p>
          <a:p>
            <a:pPr marL="0" indent="457200" algn="just">
              <a:lnSpc>
                <a:spcPct val="120000"/>
              </a:lnSpc>
              <a:spcBef>
                <a:spcPts val="0"/>
              </a:spcBef>
              <a:spcAft>
                <a:spcPts val="0"/>
              </a:spcAft>
              <a:buNone/>
            </a:pPr>
            <a:r>
              <a:rPr lang="ru-RU" sz="1400" i="1" dirty="0">
                <a:latin typeface="Times New Roman" panose="02020603050405020304" pitchFamily="18" charset="0"/>
                <a:cs typeface="Times New Roman" panose="02020603050405020304" pitchFamily="18" charset="0"/>
              </a:rPr>
              <a:t>Читатель имеет возможность перемещаться с настоящего в прошлое, и каждый раз автор дает возможность пережить «день, который изменил все» вместе с разными действующими персонажами, посмотреть с разных углов на преступление.</a:t>
            </a:r>
          </a:p>
          <a:p>
            <a:pPr marL="0" indent="457200" algn="just">
              <a:lnSpc>
                <a:spcPct val="120000"/>
              </a:lnSpc>
              <a:spcBef>
                <a:spcPts val="0"/>
              </a:spcBef>
              <a:spcAft>
                <a:spcPts val="0"/>
              </a:spcAft>
              <a:buNone/>
            </a:pPr>
            <a:r>
              <a:rPr lang="ru-RU" sz="1400" i="1" dirty="0">
                <a:latin typeface="Times New Roman" panose="02020603050405020304" pitchFamily="18" charset="0"/>
                <a:cs typeface="Times New Roman" panose="02020603050405020304" pitchFamily="18" charset="0"/>
              </a:rPr>
              <a:t>«Историю творит зло» утверждает профессор Мартини. Историю этой книги творит «итальянская барочная жестокость».</a:t>
            </a:r>
          </a:p>
          <a:p>
            <a:pPr marL="0" indent="0">
              <a:buNone/>
            </a:pP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65" y="1268760"/>
            <a:ext cx="3161708" cy="4869160"/>
          </a:xfrm>
          <a:prstGeom prst="rect">
            <a:avLst/>
          </a:prstGeom>
        </p:spPr>
      </p:pic>
    </p:spTree>
    <p:extLst>
      <p:ext uri="{BB962C8B-B14F-4D97-AF65-F5344CB8AC3E}">
        <p14:creationId xmlns:p14="http://schemas.microsoft.com/office/powerpoint/2010/main" val="115640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332656"/>
            <a:ext cx="5904656" cy="919329"/>
          </a:xfrm>
          <a:effectLst/>
        </p:spPr>
        <p:txBody>
          <a:bodyPr>
            <a:normAutofit/>
          </a:bodyPr>
          <a:lstStyle/>
          <a:p>
            <a:pPr marL="0" indent="0" algn="ctr">
              <a:buNone/>
            </a:pPr>
            <a:r>
              <a:rPr lang="ru-RU" sz="2000" b="1" dirty="0" smtClean="0">
                <a:latin typeface="Times New Roman" panose="02020603050405020304" pitchFamily="18" charset="0"/>
                <a:cs typeface="Times New Roman" panose="02020603050405020304" pitchFamily="18" charset="0"/>
              </a:rPr>
              <a:t>Тронина, Татьяна Михайловна.</a:t>
            </a:r>
            <a:br>
              <a:rPr lang="ru-RU" sz="2000" b="1" dirty="0" smtClean="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 Страсти по Адели. – Москва, 2017. – 320 с.</a:t>
            </a:r>
            <a:endParaRPr lang="ru-RU" sz="2000" b="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779912" y="1268760"/>
            <a:ext cx="4968552" cy="4896544"/>
          </a:xfrm>
        </p:spPr>
        <p:txBody>
          <a:bodyPr>
            <a:noAutofit/>
          </a:bodyPr>
          <a:lstStyle/>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«Страсти по Адели» - книга, которая понравится каждому </a:t>
            </a:r>
            <a:r>
              <a:rPr lang="ru-RU" sz="1600" i="1" dirty="0" smtClean="0">
                <a:latin typeface="Times New Roman" panose="02020603050405020304" pitchFamily="18" charset="0"/>
                <a:cs typeface="Times New Roman" panose="02020603050405020304" pitchFamily="18" charset="0"/>
              </a:rPr>
              <a:t>читателю</a:t>
            </a:r>
            <a:r>
              <a:rPr lang="ru-RU" sz="1600" i="1" dirty="0">
                <a:latin typeface="Times New Roman" panose="02020603050405020304" pitchFamily="18" charset="0"/>
                <a:cs typeface="Times New Roman" panose="02020603050405020304" pitchFamily="18" charset="0"/>
              </a:rPr>
              <a:t>.</a:t>
            </a: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Главные герои данного потрясающего </a:t>
            </a:r>
            <a:r>
              <a:rPr lang="ru-RU" sz="1600" i="1" dirty="0" smtClean="0">
                <a:latin typeface="Times New Roman" panose="02020603050405020304" pitchFamily="18" charset="0"/>
                <a:cs typeface="Times New Roman" panose="02020603050405020304" pitchFamily="18" charset="0"/>
              </a:rPr>
              <a:t>романа – Алиса </a:t>
            </a:r>
            <a:r>
              <a:rPr lang="ru-RU" sz="1600" i="1" dirty="0">
                <a:latin typeface="Times New Roman" panose="02020603050405020304" pitchFamily="18" charset="0"/>
                <a:cs typeface="Times New Roman" panose="02020603050405020304" pitchFamily="18" charset="0"/>
              </a:rPr>
              <a:t>и Роман, которые никогда в жизни не сгорали от страсти друг к </a:t>
            </a:r>
            <a:r>
              <a:rPr lang="ru-RU" sz="1600" i="1" dirty="0" smtClean="0">
                <a:latin typeface="Times New Roman" panose="02020603050405020304" pitchFamily="18" charset="0"/>
                <a:cs typeface="Times New Roman" panose="02020603050405020304" pitchFamily="18" charset="0"/>
              </a:rPr>
              <a:t>другу. Даже </a:t>
            </a:r>
            <a:r>
              <a:rPr lang="ru-RU" sz="1600" i="1" dirty="0">
                <a:latin typeface="Times New Roman" panose="02020603050405020304" pitchFamily="18" charset="0"/>
                <a:cs typeface="Times New Roman" panose="02020603050405020304" pitchFamily="18" charset="0"/>
              </a:rPr>
              <a:t>больше, они никогда не нравились друг другу, </a:t>
            </a:r>
            <a:r>
              <a:rPr lang="ru-RU" sz="1600" i="1" dirty="0" smtClean="0">
                <a:latin typeface="Times New Roman" panose="02020603050405020304" pitchFamily="18" charset="0"/>
                <a:cs typeface="Times New Roman" panose="02020603050405020304" pitchFamily="18" charset="0"/>
              </a:rPr>
              <a:t>по-настоящему.</a:t>
            </a:r>
            <a:endParaRPr lang="ru-RU" sz="1600" i="1"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Она так устала, ей так тоскливо, что просто нет </a:t>
            </a:r>
            <a:r>
              <a:rPr lang="ru-RU" sz="1600" i="1" dirty="0" smtClean="0">
                <a:latin typeface="Times New Roman" panose="02020603050405020304" pitchFamily="18" charset="0"/>
                <a:cs typeface="Times New Roman" panose="02020603050405020304" pitchFamily="18" charset="0"/>
              </a:rPr>
              <a:t>слов. А </a:t>
            </a:r>
            <a:r>
              <a:rPr lang="ru-RU" sz="1600" i="1" dirty="0">
                <a:latin typeface="Times New Roman" panose="02020603050405020304" pitchFamily="18" charset="0"/>
                <a:cs typeface="Times New Roman" panose="02020603050405020304" pitchFamily="18" charset="0"/>
              </a:rPr>
              <a:t>все из-за того, что сын уехал от нее, так </a:t>
            </a:r>
            <a:r>
              <a:rPr lang="ru-RU" sz="1600" i="1" dirty="0" smtClean="0">
                <a:latin typeface="Times New Roman" panose="02020603050405020304" pitchFamily="18" charset="0"/>
                <a:cs typeface="Times New Roman" panose="02020603050405020304" pitchFamily="18" charset="0"/>
              </a:rPr>
              <a:t>далеко.</a:t>
            </a:r>
            <a:endParaRPr lang="ru-RU" sz="1600" i="1"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ru-RU" sz="1600" i="1" dirty="0" smtClean="0">
                <a:latin typeface="Times New Roman" panose="02020603050405020304" pitchFamily="18" charset="0"/>
                <a:cs typeface="Times New Roman" panose="02020603050405020304" pitchFamily="18" charset="0"/>
              </a:rPr>
              <a:t>Он – холостяк</a:t>
            </a:r>
            <a:r>
              <a:rPr lang="ru-RU" sz="1600" i="1" dirty="0">
                <a:latin typeface="Times New Roman" panose="02020603050405020304" pitchFamily="18" charset="0"/>
                <a:cs typeface="Times New Roman" panose="02020603050405020304" pitchFamily="18" charset="0"/>
              </a:rPr>
              <a:t>, который однажды просто испугался старости, он будто бы взглянул ей в глаза. </a:t>
            </a: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И вот они решили, что браки по расчету не так уж и </a:t>
            </a:r>
            <a:r>
              <a:rPr lang="ru-RU" sz="1600" i="1" dirty="0" smtClean="0">
                <a:latin typeface="Times New Roman" panose="02020603050405020304" pitchFamily="18" charset="0"/>
                <a:cs typeface="Times New Roman" panose="02020603050405020304" pitchFamily="18" charset="0"/>
              </a:rPr>
              <a:t>плохи… Вот </a:t>
            </a:r>
            <a:r>
              <a:rPr lang="ru-RU" sz="1600" i="1" dirty="0">
                <a:latin typeface="Times New Roman" panose="02020603050405020304" pitchFamily="18" charset="0"/>
                <a:cs typeface="Times New Roman" panose="02020603050405020304" pitchFamily="18" charset="0"/>
              </a:rPr>
              <a:t>только друг же Алисы по имени Анатолий совсем не поддерживает данную идею. </a:t>
            </a:r>
            <a:r>
              <a:rPr lang="ru-RU" sz="1600" i="1" dirty="0" smtClean="0">
                <a:latin typeface="Times New Roman" panose="02020603050405020304" pitchFamily="18" charset="0"/>
                <a:cs typeface="Times New Roman" panose="02020603050405020304" pitchFamily="18" charset="0"/>
              </a:rPr>
              <a:t>И </a:t>
            </a:r>
            <a:r>
              <a:rPr lang="ru-RU" sz="1600" i="1" dirty="0">
                <a:latin typeface="Times New Roman" panose="02020603050405020304" pitchFamily="18" charset="0"/>
                <a:cs typeface="Times New Roman" panose="02020603050405020304" pitchFamily="18" charset="0"/>
              </a:rPr>
              <a:t>именно поэтому он решил помочь своей подруге, только помочь в </a:t>
            </a:r>
            <a:r>
              <a:rPr lang="ru-RU" sz="1600" i="1" dirty="0" smtClean="0">
                <a:latin typeface="Times New Roman" panose="02020603050405020304" pitchFamily="18" charset="0"/>
                <a:cs typeface="Times New Roman" panose="02020603050405020304" pitchFamily="18" charset="0"/>
              </a:rPr>
              <a:t>кавычках. Да </a:t>
            </a:r>
            <a:r>
              <a:rPr lang="ru-RU" sz="1600" i="1" dirty="0">
                <a:latin typeface="Times New Roman" panose="02020603050405020304" pitchFamily="18" charset="0"/>
                <a:cs typeface="Times New Roman" panose="02020603050405020304" pitchFamily="18" charset="0"/>
              </a:rPr>
              <a:t>и способ для помощи он подобрал тот </a:t>
            </a:r>
            <a:r>
              <a:rPr lang="ru-RU" sz="1600" i="1" dirty="0" smtClean="0">
                <a:latin typeface="Times New Roman" panose="02020603050405020304" pitchFamily="18" charset="0"/>
                <a:cs typeface="Times New Roman" panose="02020603050405020304" pitchFamily="18" charset="0"/>
              </a:rPr>
              <a:t>еще…</a:t>
            </a:r>
            <a:endParaRPr lang="ru-RU" sz="1600" i="1"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Дорогие друзья, перед Вами история о любовном треугольнике, о браке по расчету, о проблемах души, о ее скитаниях, о ее мечтах, о крепких объятиях!</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311" y="1268760"/>
            <a:ext cx="3326630" cy="5229200"/>
          </a:xfrm>
          <a:prstGeom prst="rect">
            <a:avLst/>
          </a:prstGeom>
        </p:spPr>
      </p:pic>
    </p:spTree>
    <p:extLst>
      <p:ext uri="{BB962C8B-B14F-4D97-AF65-F5344CB8AC3E}">
        <p14:creationId xmlns:p14="http://schemas.microsoft.com/office/powerpoint/2010/main" val="155595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03648" y="341783"/>
            <a:ext cx="6512511" cy="1143000"/>
          </a:xfrm>
        </p:spPr>
        <p:txBody>
          <a:bodyPr>
            <a:normAutofit/>
          </a:bodyPr>
          <a:lstStyle/>
          <a:p>
            <a:pPr marL="0" indent="0" algn="ctr">
              <a:buNone/>
            </a:pPr>
            <a:r>
              <a:rPr lang="ru-RU" sz="2000" b="1" dirty="0" smtClean="0">
                <a:latin typeface="Times New Roman" panose="02020603050405020304" pitchFamily="18" charset="0"/>
                <a:cs typeface="Times New Roman" panose="02020603050405020304" pitchFamily="18" charset="0"/>
              </a:rPr>
              <a:t>Джио, Сара</a:t>
            </a:r>
            <a:br>
              <a:rPr lang="ru-RU" sz="2000" b="1" dirty="0" smtClean="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Тихие слова любви. – Москва, 2017. – 378.</a:t>
            </a:r>
            <a:endParaRPr lang="ru-RU" sz="2000" b="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707904" y="1340768"/>
            <a:ext cx="4906888" cy="4281339"/>
          </a:xfrm>
        </p:spPr>
        <p:txBody>
          <a:bodyPr>
            <a:normAutofit/>
          </a:bodyPr>
          <a:lstStyle/>
          <a:p>
            <a:pPr marL="0" indent="457200" algn="just">
              <a:buNone/>
            </a:pPr>
            <a:r>
              <a:rPr lang="ru-RU" sz="1600" i="1" dirty="0" smtClean="0">
                <a:latin typeface="Times New Roman" panose="02020603050405020304" pitchFamily="18" charset="0"/>
                <a:cs typeface="Times New Roman" panose="02020603050405020304" pitchFamily="18" charset="0"/>
              </a:rPr>
              <a:t>Джейн – 29 лет, она владеет маленьким цветочным магазином. У девушки есть собака, брат и парочка подруг. Она одиночка и не знает чего хочет от жизни. Она просто уныло живет-плывет в своем уютном </a:t>
            </a:r>
            <a:r>
              <a:rPr lang="ru-RU" sz="1600" i="1" dirty="0" err="1" smtClean="0">
                <a:latin typeface="Times New Roman" panose="02020603050405020304" pitchFamily="18" charset="0"/>
                <a:cs typeface="Times New Roman" panose="02020603050405020304" pitchFamily="18" charset="0"/>
              </a:rPr>
              <a:t>сиетлском</a:t>
            </a:r>
            <a:r>
              <a:rPr lang="ru-RU" sz="1600" i="1" dirty="0" smtClean="0">
                <a:latin typeface="Times New Roman" panose="02020603050405020304" pitchFamily="18" charset="0"/>
                <a:cs typeface="Times New Roman" panose="02020603050405020304" pitchFamily="18" charset="0"/>
              </a:rPr>
              <a:t> болотце. В канун своего дня рождения Джейн получает странное письмо, в котором ей сообщают о даре видеть любовь. В чем же заключается этот дар? Когда Джейн видит любовь между людьми, у нее перед глазами возникает дымка, а иногда густой туман. Хотя, его и называют даром, просто так им не попользоваться. У Джейн есть задание – за один год она должна не просто видеть чужую любовь, но и понять какие именно чувства связывают двух людей.</a:t>
            </a:r>
          </a:p>
          <a:p>
            <a:pPr marL="0" indent="457200" algn="just">
              <a:buNone/>
            </a:pPr>
            <a:r>
              <a:rPr lang="ru-RU" sz="1600" i="1" dirty="0" smtClean="0">
                <a:latin typeface="Times New Roman" panose="02020603050405020304" pitchFamily="18" charset="0"/>
                <a:cs typeface="Times New Roman" panose="02020603050405020304" pitchFamily="18" charset="0"/>
              </a:rPr>
              <a:t>Итак, книга для тех, кто хочет узнать все о любви!</a:t>
            </a:r>
            <a:endParaRPr lang="ru-RU" sz="1600" i="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60" y="1412776"/>
            <a:ext cx="3096344" cy="4919013"/>
          </a:xfrm>
          <a:prstGeom prst="rect">
            <a:avLst/>
          </a:prstGeom>
        </p:spPr>
      </p:pic>
    </p:spTree>
    <p:extLst>
      <p:ext uri="{BB962C8B-B14F-4D97-AF65-F5344CB8AC3E}">
        <p14:creationId xmlns:p14="http://schemas.microsoft.com/office/powerpoint/2010/main" val="327513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404664"/>
            <a:ext cx="6512511" cy="1143000"/>
          </a:xfrm>
        </p:spPr>
        <p:txBody>
          <a:bodyPr>
            <a:normAutofit/>
          </a:bodyPr>
          <a:lstStyle/>
          <a:p>
            <a:pPr marL="0" indent="0" algn="ctr">
              <a:buNone/>
            </a:pPr>
            <a:r>
              <a:rPr lang="ru-RU" sz="2000" b="1" dirty="0" smtClean="0">
                <a:latin typeface="Times New Roman" panose="02020603050405020304" pitchFamily="18" charset="0"/>
                <a:cs typeface="Times New Roman" panose="02020603050405020304" pitchFamily="18" charset="0"/>
              </a:rPr>
              <a:t>Витковская, Ирина Валерьевна.</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Три книги про любовь. – Москва, 2017. – 350 с.</a:t>
            </a:r>
            <a:endParaRPr lang="ru-RU" sz="2000" b="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283968" y="1412776"/>
            <a:ext cx="4402832" cy="4497363"/>
          </a:xfrm>
        </p:spPr>
        <p:txBody>
          <a:bodyPr>
            <a:normAutofit/>
          </a:bodyPr>
          <a:lstStyle/>
          <a:p>
            <a:pPr marL="0" indent="457200" algn="just">
              <a:buNone/>
            </a:pPr>
            <a:r>
              <a:rPr lang="ru-RU" sz="1600" i="1" dirty="0">
                <a:latin typeface="Times New Roman" panose="02020603050405020304" pitchFamily="18" charset="0"/>
                <a:cs typeface="Times New Roman" panose="02020603050405020304" pitchFamily="18" charset="0"/>
              </a:rPr>
              <a:t>В книгу вошли новые произведения автора: две подборки рассказов, повесть «Я, папа и все остальные», а также повесть «Всё о Мишель», ранее опубликованная в книге «Один рыжий, один зелёный» (лауреат премии «Писатель XXI века» за 2016 год и международной литературной премии им. Хемингуэя, Торонто, 2016). Что самое дорогое для нынешнего читателя в нашем сложном и суетном мире? Пожалуй – простое, тёплое слово, идущее от сердца. Такова проза Ирины Витковской, полная лиризма и проникновенности, радости и печали, достоверности и бесконечной любви автора к своим героям. Она пишет о недавнем прошлом и увлекательных поездках по Европе в наши дни, о соседях и случайных встречах, о себе, о времени. О жизни. И мы верим ей.</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935" y="1484784"/>
            <a:ext cx="3660130" cy="4640909"/>
          </a:xfrm>
          <a:prstGeom prst="rect">
            <a:avLst/>
          </a:prstGeom>
        </p:spPr>
      </p:pic>
    </p:spTree>
    <p:extLst>
      <p:ext uri="{BB962C8B-B14F-4D97-AF65-F5344CB8AC3E}">
        <p14:creationId xmlns:p14="http://schemas.microsoft.com/office/powerpoint/2010/main" val="15538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76672"/>
            <a:ext cx="7272808" cy="1143000"/>
          </a:xfrm>
        </p:spPr>
        <p:txBody>
          <a:bodyPr>
            <a:normAutofit/>
          </a:bodyPr>
          <a:lstStyle/>
          <a:p>
            <a:pPr marL="0" indent="0" algn="ctr">
              <a:buNone/>
            </a:pPr>
            <a:r>
              <a:rPr lang="ru-RU" sz="2000" b="1" dirty="0" smtClean="0">
                <a:latin typeface="Times New Roman" panose="02020603050405020304" pitchFamily="18" charset="0"/>
                <a:cs typeface="Times New Roman" panose="02020603050405020304" pitchFamily="18" charset="0"/>
              </a:rPr>
              <a:t>Веденская, Татьяна Евгеньевна.</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Спонсор, или Муж объелся груш. – Москва, 2017. – 314 с.</a:t>
            </a:r>
            <a:endParaRPr lang="ru-RU" sz="2000" b="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211960" y="1412776"/>
            <a:ext cx="4258816" cy="4569371"/>
          </a:xfrm>
        </p:spPr>
        <p:txBody>
          <a:bodyPr>
            <a:normAutofit/>
          </a:bodyPr>
          <a:lstStyle/>
          <a:p>
            <a:pPr marL="0" indent="457200" algn="just">
              <a:buNone/>
            </a:pPr>
            <a:r>
              <a:rPr lang="ru-RU" sz="1600" i="1" dirty="0">
                <a:latin typeface="Times New Roman" panose="02020603050405020304" pitchFamily="18" charset="0"/>
                <a:cs typeface="Times New Roman" panose="02020603050405020304" pitchFamily="18" charset="0"/>
              </a:rPr>
              <a:t>Эх, кабы знать Маше, чем закончится ее семейная жизнь, о которой столько мечталось, десять раз бы подумала - стоит ли вступать в брак! Выставил Машу с дочкой муж за порог, и оказались мать и дитя у ворот родительского дома. Но любовь зла, и Мария готова сделать все, что угодно, лишь бы вернуть супруга! А стоит ли оно того, девочки? Время покажет...</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517441"/>
            <a:ext cx="3420958" cy="4549874"/>
          </a:xfrm>
          <a:prstGeom prst="rect">
            <a:avLst/>
          </a:prstGeom>
        </p:spPr>
      </p:pic>
    </p:spTree>
    <p:extLst>
      <p:ext uri="{BB962C8B-B14F-4D97-AF65-F5344CB8AC3E}">
        <p14:creationId xmlns:p14="http://schemas.microsoft.com/office/powerpoint/2010/main" val="115994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4664"/>
            <a:ext cx="7355160" cy="1143000"/>
          </a:xfrm>
        </p:spPr>
        <p:txBody>
          <a:bodyPr>
            <a:normAutofit/>
          </a:bodyPr>
          <a:lstStyle/>
          <a:p>
            <a:pPr marL="0" indent="0" algn="ctr">
              <a:buNone/>
            </a:pPr>
            <a:r>
              <a:rPr lang="ru-RU" sz="2000" b="1" dirty="0" smtClean="0">
                <a:latin typeface="Times New Roman" panose="02020603050405020304" pitchFamily="18" charset="0"/>
                <a:cs typeface="Times New Roman" panose="02020603050405020304" pitchFamily="18" charset="0"/>
              </a:rPr>
              <a:t>Трауб, Маша.</a:t>
            </a:r>
            <a:br>
              <a:rPr lang="ru-RU" sz="2000" b="1" dirty="0" smtClean="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Моя бабушка – Лермонтов. – Москва, 2018. – 315 с.</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067944" y="1241377"/>
            <a:ext cx="4680520" cy="4281339"/>
          </a:xfrm>
        </p:spPr>
        <p:txBody>
          <a:bodyPr>
            <a:noAutofit/>
          </a:bodyPr>
          <a:lstStyle/>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Кто любит и балует сильнее всех? Бабушка! Кто рассказывает самые интересные сказки на ночь? Бабуля! Кто стряпает самые вкусные пирожки? Сами знаете</a:t>
            </a:r>
            <a:r>
              <a:rPr lang="ru-RU" sz="1600" i="1" dirty="0" smtClean="0">
                <a:latin typeface="Times New Roman" panose="02020603050405020304" pitchFamily="18" charset="0"/>
                <a:cs typeface="Times New Roman" panose="02020603050405020304" pitchFamily="18" charset="0"/>
              </a:rPr>
              <a:t>!</a:t>
            </a:r>
            <a:endParaRPr lang="ru-RU" sz="1600" i="1"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Хотя, погодите… Бабушка героини, живущая в маленьком осетинском селе, вообще не тратила усилия на приготовление еды, а почти всю свою посуду раздала соседям и друзьям. Дело в том, что редактору районной газеты, крайне зависимому от своей работы, думать о таких мелочах было попросту некогда. «Так много женщин, которые готовят! Так мало женщин, которые Лермонтов!» – с уважением говорили о своем суматошном </a:t>
            </a:r>
            <a:r>
              <a:rPr lang="ru-RU" sz="1600" i="1" dirty="0" err="1">
                <a:latin typeface="Times New Roman" panose="02020603050405020304" pitchFamily="18" charset="0"/>
                <a:cs typeface="Times New Roman" panose="02020603050405020304" pitchFamily="18" charset="0"/>
              </a:rPr>
              <a:t>главреде</a:t>
            </a:r>
            <a:r>
              <a:rPr lang="ru-RU" sz="1600" i="1" dirty="0">
                <a:latin typeface="Times New Roman" panose="02020603050405020304" pitchFamily="18" charset="0"/>
                <a:cs typeface="Times New Roman" panose="02020603050405020304" pitchFamily="18" charset="0"/>
              </a:rPr>
              <a:t> сотрудники</a:t>
            </a:r>
            <a:r>
              <a:rPr lang="ru-RU" sz="1600" i="1" dirty="0" smtClean="0">
                <a:latin typeface="Times New Roman" panose="02020603050405020304" pitchFamily="18" charset="0"/>
                <a:cs typeface="Times New Roman" panose="02020603050405020304" pitchFamily="18" charset="0"/>
              </a:rPr>
              <a:t>.</a:t>
            </a:r>
            <a:endParaRPr lang="ru-RU" sz="1600" i="1"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Вся в творчестве, в проблемах односельчан, мятежная, бесприютная – такой запомнила свою бабулю маленькая Маша. И именно такой изобразила ее на страницах книги – с юмором, восхищением и искренней любовью.</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301823"/>
            <a:ext cx="3325642" cy="5223521"/>
          </a:xfrm>
          <a:prstGeom prst="rect">
            <a:avLst/>
          </a:prstGeom>
        </p:spPr>
      </p:pic>
    </p:spTree>
    <p:extLst>
      <p:ext uri="{BB962C8B-B14F-4D97-AF65-F5344CB8AC3E}">
        <p14:creationId xmlns:p14="http://schemas.microsoft.com/office/powerpoint/2010/main" val="253386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04664"/>
            <a:ext cx="6912768" cy="1143000"/>
          </a:xfrm>
        </p:spPr>
        <p:txBody>
          <a:bodyPr>
            <a:normAutofit/>
          </a:bodyPr>
          <a:lstStyle/>
          <a:p>
            <a:pPr marL="0" indent="0" algn="ctr">
              <a:buNone/>
            </a:pPr>
            <a:r>
              <a:rPr lang="ru-RU" sz="2000" b="1" dirty="0" smtClean="0">
                <a:latin typeface="Times New Roman" panose="02020603050405020304" pitchFamily="18" charset="0"/>
                <a:cs typeface="Times New Roman" panose="02020603050405020304" pitchFamily="18" charset="0"/>
              </a:rPr>
              <a:t>Метлицкая, Мария.</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ru-RU" sz="2000" b="0" dirty="0" smtClean="0">
                <a:latin typeface="Times New Roman" panose="02020603050405020304" pitchFamily="18" charset="0"/>
                <a:cs typeface="Times New Roman" panose="02020603050405020304" pitchFamily="18" charset="0"/>
              </a:rPr>
              <a:t>Самые родные, самые близкие. – Москва, 2018. – 377 с.</a:t>
            </a:r>
            <a:endParaRPr lang="ru-RU" sz="2000" b="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499992" y="1484784"/>
            <a:ext cx="4186808" cy="4497363"/>
          </a:xfrm>
        </p:spPr>
        <p:txBody>
          <a:bodyPr>
            <a:normAutofit/>
          </a:bodyPr>
          <a:lstStyle/>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Новый литературный труд представляет собой сборник из нескольких новелл, описывающих сложные взаимоотношения: дружба и верность, предательство и прощение, любовь и ненависть. Но именно тема любви проходит красной нитью через все жизненные истории, описанные в произведении. Только она помогает героиням книги вынести сильнейшие душевные переживания и разочарования. Именно ее целительные свойства открывают людям глаза на то, кто же является для них самыми близкими и самыми родными…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84784"/>
            <a:ext cx="3816428" cy="4602634"/>
          </a:xfrm>
          <a:prstGeom prst="rect">
            <a:avLst/>
          </a:prstGeom>
        </p:spPr>
      </p:pic>
    </p:spTree>
    <p:extLst>
      <p:ext uri="{BB962C8B-B14F-4D97-AF65-F5344CB8AC3E}">
        <p14:creationId xmlns:p14="http://schemas.microsoft.com/office/powerpoint/2010/main" val="107123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332656"/>
            <a:ext cx="6512511" cy="1143000"/>
          </a:xfrm>
        </p:spPr>
        <p:txBody>
          <a:bodyPr>
            <a:normAutofit/>
          </a:bodyPr>
          <a:lstStyle/>
          <a:p>
            <a:pPr marL="0" indent="0" algn="ctr">
              <a:buNone/>
            </a:pPr>
            <a:r>
              <a:rPr lang="ru-RU" sz="2000" b="1" dirty="0" smtClean="0">
                <a:latin typeface="Times New Roman" panose="02020603050405020304" pitchFamily="18" charset="0"/>
                <a:cs typeface="Times New Roman" panose="02020603050405020304" pitchFamily="18" charset="0"/>
              </a:rPr>
              <a:t>Устинова, Татьяна Витальевна.</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Призрак Канта. – Москва, 2018. – 315 с.</a:t>
            </a:r>
            <a:endParaRPr lang="ru-RU" sz="2000" b="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995936" y="1268760"/>
            <a:ext cx="4680520" cy="4752528"/>
          </a:xfrm>
        </p:spPr>
        <p:txBody>
          <a:bodyPr>
            <a:noAutofit/>
          </a:bodyPr>
          <a:lstStyle/>
          <a:p>
            <a:pPr marL="0" indent="457200" algn="just">
              <a:lnSpc>
                <a:spcPct val="110000"/>
              </a:lnSpc>
              <a:buNone/>
            </a:pPr>
            <a:r>
              <a:rPr lang="ru-RU" sz="1600" i="1" dirty="0">
                <a:latin typeface="Times New Roman" panose="02020603050405020304" pitchFamily="18" charset="0"/>
                <a:cs typeface="Times New Roman" panose="02020603050405020304" pitchFamily="18" charset="0"/>
              </a:rPr>
              <a:t>Автор повествует читателям о приключениях инженера Василия Меркурьева, который просто хотел отдохнуть от мирской суеты и приехал в отель возле моря. Всего несколько соседей, все относительно молодые, особенно.. ведьма. Вы не ослышались, по всем признакам барышня – самая натуральная колдунья. Вася не особо верит в мистику, но в отеле она навязчиво его преследует – книжка философии Канта читает сама себя, огонь в камине горит, когда ему вздумается. И какой роман без убийства? Подозрений куча, но чуйка Василия притуплена, ведь голову заморочила ведьма. Или, он банально влюбился. Героям стоит разобраться с происходящей шумихой, найти убийцу и понять свои чувства. Неужели инженеру придётся поверить в колдовство и мистику? Или это чьи-то мрачные шутки и издёвки над постояльцами будоражат </a:t>
            </a:r>
            <a:r>
              <a:rPr lang="ru-RU" sz="1600" i="1" dirty="0" smtClean="0">
                <a:latin typeface="Times New Roman" panose="02020603050405020304" pitchFamily="18" charset="0"/>
                <a:cs typeface="Times New Roman" panose="02020603050405020304" pitchFamily="18" charset="0"/>
              </a:rPr>
              <a:t>атмосферу…</a:t>
            </a:r>
            <a:endParaRPr lang="ru-RU" sz="1600" i="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268760"/>
            <a:ext cx="3249838" cy="5184576"/>
          </a:xfrm>
          <a:prstGeom prst="rect">
            <a:avLst/>
          </a:prstGeom>
        </p:spPr>
      </p:pic>
    </p:spTree>
    <p:extLst>
      <p:ext uri="{BB962C8B-B14F-4D97-AF65-F5344CB8AC3E}">
        <p14:creationId xmlns:p14="http://schemas.microsoft.com/office/powerpoint/2010/main" val="85854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97157"/>
            <a:ext cx="6512511" cy="1143000"/>
          </a:xfrm>
        </p:spPr>
        <p:txBody>
          <a:bodyPr>
            <a:normAutofit/>
          </a:bodyPr>
          <a:lstStyle/>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Шваб, Виктория.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Архив. – Москва, 2018. – 381 с.</a:t>
            </a:r>
            <a:endParaRPr lang="ru-RU" sz="2000" b="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067944" y="1268760"/>
            <a:ext cx="4608512" cy="4569371"/>
          </a:xfrm>
        </p:spPr>
        <p:txBody>
          <a:bodyPr>
            <a:noAutofit/>
          </a:bodyPr>
          <a:lstStyle/>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Представьте себе библиотеку, где вместо книг на полках лежат мертвецы</a:t>
            </a:r>
            <a:r>
              <a:rPr lang="ru-RU" sz="1600" i="1" dirty="0" smtClean="0">
                <a:latin typeface="Times New Roman" panose="02020603050405020304" pitchFamily="18" charset="0"/>
                <a:cs typeface="Times New Roman" panose="02020603050405020304" pitchFamily="18" charset="0"/>
              </a:rPr>
              <a:t>.</a:t>
            </a:r>
            <a:endParaRPr lang="ru-RU" sz="1600" i="1"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У каждого из них есть своя особая история, которую под силу прочесть только Библиотекарям. Потому они называют мертвых Историями, а место, где хранятся </a:t>
            </a:r>
            <a:r>
              <a:rPr lang="ru-RU" sz="1600" i="1" dirty="0" smtClean="0">
                <a:latin typeface="Times New Roman" panose="02020603050405020304" pitchFamily="18" charset="0"/>
                <a:cs typeface="Times New Roman" panose="02020603050405020304" pitchFamily="18" charset="0"/>
              </a:rPr>
              <a:t>Истории, — Архивом.</a:t>
            </a:r>
            <a:endParaRPr lang="ru-RU" sz="1600" i="1"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Маккензи Бишоп — Хранитель Архива, спасающий мир от вторжения злобных бесприютных призраков — пробудившихся Историй</a:t>
            </a:r>
            <a:r>
              <a:rPr lang="ru-RU" sz="1600" i="1" dirty="0" smtClean="0">
                <a:latin typeface="Times New Roman" panose="02020603050405020304" pitchFamily="18" charset="0"/>
                <a:cs typeface="Times New Roman" panose="02020603050405020304" pitchFamily="18" charset="0"/>
              </a:rPr>
              <a:t>.</a:t>
            </a:r>
            <a:endParaRPr lang="ru-RU" sz="1600" i="1" dirty="0">
              <a:latin typeface="Times New Roman" panose="02020603050405020304" pitchFamily="18" charset="0"/>
              <a:cs typeface="Times New Roman" panose="02020603050405020304" pitchFamily="18" charset="0"/>
            </a:endParaRPr>
          </a:p>
          <a:p>
            <a:pPr marL="0" indent="457200" algn="just">
              <a:spcBef>
                <a:spcPts val="0"/>
              </a:spcBef>
              <a:spcAft>
                <a:spcPts val="0"/>
              </a:spcAft>
              <a:buNone/>
            </a:pPr>
            <a:r>
              <a:rPr lang="ru-RU" sz="1600" i="1" dirty="0">
                <a:latin typeface="Times New Roman" panose="02020603050405020304" pitchFamily="18" charset="0"/>
                <a:cs typeface="Times New Roman" panose="02020603050405020304" pitchFamily="18" charset="0"/>
              </a:rPr>
              <a:t>Однажды происходит нечто жуткое — неизвестный злодей заново переписывает некоторые Истории, подчас стирая целые жизни. И это каким-то образом связано с загадочной деятельностью Библиотекарей и леденящим кровь убийством, произошедшим более 50 лет назад…</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61" y="1325352"/>
            <a:ext cx="3447865" cy="5113047"/>
          </a:xfrm>
          <a:prstGeom prst="rect">
            <a:avLst/>
          </a:prstGeom>
        </p:spPr>
      </p:pic>
    </p:spTree>
    <p:extLst>
      <p:ext uri="{BB962C8B-B14F-4D97-AF65-F5344CB8AC3E}">
        <p14:creationId xmlns:p14="http://schemas.microsoft.com/office/powerpoint/2010/main" val="951194987"/>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425</TotalTime>
  <Words>1968</Words>
  <Application>Microsoft Office PowerPoint</Application>
  <PresentationFormat>Экран (4:3)</PresentationFormat>
  <Paragraphs>64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Презентация PowerPoint</vt:lpstr>
      <vt:lpstr>Тронина, Татьяна Михайловна.  Страсти по Адели. – Москва, 2017. – 320 с.</vt:lpstr>
      <vt:lpstr>Джио, Сара Тихие слова любви. – Москва, 2017. – 378.</vt:lpstr>
      <vt:lpstr>Витковская, Ирина Валерьевна. Три книги про любовь. – Москва, 2017. – 350 с.</vt:lpstr>
      <vt:lpstr>Веденская, Татьяна Евгеньевна. Спонсор, или Муж объелся груш. – Москва, 2017. – 314 с.</vt:lpstr>
      <vt:lpstr>Трауб, Маша. Моя бабушка – Лермонтов. – Москва, 2018. – 315 с. </vt:lpstr>
      <vt:lpstr>Метлицкая, Мария.  Самые родные, самые близкие. – Москва, 2018. – 377 с.</vt:lpstr>
      <vt:lpstr>Устинова, Татьяна Витальевна. Призрак Канта. – Москва, 2018. – 315 с.</vt:lpstr>
      <vt:lpstr>Шваб, Виктория.  Архив. – Москва, 2018. – 381 с.</vt:lpstr>
      <vt:lpstr>Хоссейни, Халед. Бегущий за ветром. – Москва, 2018. – 413 с.</vt:lpstr>
      <vt:lpstr>Вандермеер, Джефф. Аннигиляция. – Москва, 2018. – 251 с.</vt:lpstr>
      <vt:lpstr>Вильмонт, Екатерина Николаевна.  Шпионы тоже лохи. – Москва, 2018. – 318 с.</vt:lpstr>
      <vt:lpstr>Чиж, Антон. Лабиринт Просперо. – Москва, 2018. – 405 с.</vt:lpstr>
      <vt:lpstr>Карризи, Донато. Девушка в тумане. – Санкт-Петербург, 2018. – 346 с.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Библиотека</dc:creator>
  <cp:lastModifiedBy>Библиотека 3</cp:lastModifiedBy>
  <cp:revision>67</cp:revision>
  <dcterms:created xsi:type="dcterms:W3CDTF">2018-09-11T08:36:41Z</dcterms:created>
  <dcterms:modified xsi:type="dcterms:W3CDTF">2018-09-12T12:01:27Z</dcterms:modified>
</cp:coreProperties>
</file>